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58"/>
  </p:notesMasterIdLst>
  <p:sldIdLst>
    <p:sldId id="463" r:id="rId2"/>
    <p:sldId id="464" r:id="rId3"/>
    <p:sldId id="884" r:id="rId4"/>
    <p:sldId id="885" r:id="rId5"/>
    <p:sldId id="890" r:id="rId6"/>
    <p:sldId id="891" r:id="rId7"/>
    <p:sldId id="892" r:id="rId8"/>
    <p:sldId id="883" r:id="rId9"/>
    <p:sldId id="894" r:id="rId10"/>
    <p:sldId id="898" r:id="rId11"/>
    <p:sldId id="337" r:id="rId12"/>
    <p:sldId id="900" r:id="rId13"/>
    <p:sldId id="895" r:id="rId14"/>
    <p:sldId id="901" r:id="rId15"/>
    <p:sldId id="902" r:id="rId16"/>
    <p:sldId id="903" r:id="rId17"/>
    <p:sldId id="904" r:id="rId18"/>
    <p:sldId id="905" r:id="rId19"/>
    <p:sldId id="933" r:id="rId20"/>
    <p:sldId id="907" r:id="rId21"/>
    <p:sldId id="908" r:id="rId22"/>
    <p:sldId id="910" r:id="rId23"/>
    <p:sldId id="909" r:id="rId24"/>
    <p:sldId id="911" r:id="rId25"/>
    <p:sldId id="926" r:id="rId26"/>
    <p:sldId id="927" r:id="rId27"/>
    <p:sldId id="928" r:id="rId28"/>
    <p:sldId id="930" r:id="rId29"/>
    <p:sldId id="929" r:id="rId30"/>
    <p:sldId id="934" r:id="rId31"/>
    <p:sldId id="935" r:id="rId32"/>
    <p:sldId id="936" r:id="rId33"/>
    <p:sldId id="937" r:id="rId34"/>
    <p:sldId id="938" r:id="rId35"/>
    <p:sldId id="939" r:id="rId36"/>
    <p:sldId id="940" r:id="rId37"/>
    <p:sldId id="942" r:id="rId38"/>
    <p:sldId id="943" r:id="rId39"/>
    <p:sldId id="944" r:id="rId40"/>
    <p:sldId id="945" r:id="rId41"/>
    <p:sldId id="946" r:id="rId42"/>
    <p:sldId id="941" r:id="rId43"/>
    <p:sldId id="932" r:id="rId44"/>
    <p:sldId id="925" r:id="rId45"/>
    <p:sldId id="912" r:id="rId46"/>
    <p:sldId id="913" r:id="rId47"/>
    <p:sldId id="916" r:id="rId48"/>
    <p:sldId id="917" r:id="rId49"/>
    <p:sldId id="918" r:id="rId50"/>
    <p:sldId id="919" r:id="rId51"/>
    <p:sldId id="920" r:id="rId52"/>
    <p:sldId id="921" r:id="rId53"/>
    <p:sldId id="922" r:id="rId54"/>
    <p:sldId id="923" r:id="rId55"/>
    <p:sldId id="924" r:id="rId56"/>
    <p:sldId id="465" r:id="rId57"/>
  </p:sldIdLst>
  <p:sldSz cx="12192000" cy="6858000"/>
  <p:notesSz cx="6858000" cy="9144000"/>
  <p:embeddedFontLst>
    <p:embeddedFont>
      <p:font typeface="Proxima Nova Rg" panose="02000506030000020004" charset="0"/>
      <p:regular r:id="rId59"/>
      <p:bold r:id="rId60"/>
      <p:italic r:id="rId61"/>
      <p:boldItalic r:id="rId62"/>
    </p:embeddedFon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Futura PT Light" panose="020B0604020202020204" charset="-52"/>
      <p:regular r:id="rId67"/>
    </p:embeddedFont>
    <p:embeddedFont>
      <p:font typeface="Futura PT Book" panose="020B0604020202020204" charset="-52"/>
      <p:regular r:id="rId68"/>
    </p:embeddedFont>
    <p:embeddedFont>
      <p:font typeface="Proxima Nova Semibold" panose="020B0604020202020204" charset="0"/>
      <p:regular r:id="rId69"/>
      <p:bold r:id="rId70"/>
      <p:italic r:id="rId71"/>
      <p:boldItalic r:id="rId72"/>
    </p:embeddedFont>
    <p:embeddedFont>
      <p:font typeface="Proxima Nova Extrabold" panose="020B0604020202020204" charset="0"/>
      <p:bold r:id="rId73"/>
      <p:italic r:id="rId74"/>
      <p:boldItalic r:id="rId75"/>
    </p:embeddedFont>
    <p:embeddedFont>
      <p:font typeface="JetBrainsMonoNL NF" panose="02000009000000000000" pitchFamily="50" charset="0"/>
      <p:regular r:id="rId76"/>
    </p:embeddedFont>
    <p:embeddedFont>
      <p:font typeface="Calibri" panose="020F0502020204030204" pitchFamily="34" charset="0"/>
      <p:regular r:id="rId77"/>
      <p:bold r:id="rId78"/>
      <p:italic r:id="rId79"/>
      <p:boldItalic r:id="rId8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7197" userDrawn="1">
          <p15:clr>
            <a:srgbClr val="A4A3A4"/>
          </p15:clr>
        </p15:guide>
        <p15:guide id="2" orient="horz" pos="527" userDrawn="1">
          <p15:clr>
            <a:srgbClr val="A4A3A4"/>
          </p15:clr>
        </p15:guide>
        <p15:guide id="3" pos="483" userDrawn="1">
          <p15:clr>
            <a:srgbClr val="A4A3A4"/>
          </p15:clr>
        </p15:guide>
        <p15:guide id="4" orient="horz" pos="3838" userDrawn="1">
          <p15:clr>
            <a:srgbClr val="A4A3A4"/>
          </p15:clr>
        </p15:guide>
        <p15:guide id="5" orient="horz" pos="34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4F40"/>
    <a:srgbClr val="E44F41"/>
    <a:srgbClr val="AFABAB"/>
    <a:srgbClr val="EFECE7"/>
    <a:srgbClr val="DFD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4694"/>
  </p:normalViewPr>
  <p:slideViewPr>
    <p:cSldViewPr snapToGrid="0">
      <p:cViewPr>
        <p:scale>
          <a:sx n="300" d="100"/>
          <a:sy n="300" d="100"/>
        </p:scale>
        <p:origin x="6630" y="4044"/>
      </p:cViewPr>
      <p:guideLst>
        <p:guide orient="horz" pos="527"/>
        <p:guide orient="horz" pos="3838"/>
        <p:guide orient="horz" pos="3430"/>
        <p:guide pos="7197"/>
        <p:guide pos="4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74" Type="http://schemas.openxmlformats.org/officeDocument/2006/relationships/font" Target="fonts/font16.fntdata"/><Relationship Id="rId79" Type="http://schemas.openxmlformats.org/officeDocument/2006/relationships/font" Target="fonts/font21.fntdata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77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4.fntdata"/><Relationship Id="rId80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font" Target="fonts/font17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font" Target="fonts/font15.fntdata"/><Relationship Id="rId78" Type="http://schemas.openxmlformats.org/officeDocument/2006/relationships/font" Target="fonts/font20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8.fntdata"/><Relationship Id="rId7" Type="http://schemas.openxmlformats.org/officeDocument/2006/relationships/slide" Target="slides/slide6.xml"/><Relationship Id="rId71" Type="http://schemas.openxmlformats.org/officeDocument/2006/relationships/font" Target="fonts/font1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sv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98ACC3-77CD-FD40-AD9F-0167B0F756C3}" type="datetimeFigureOut">
              <a:rPr lang="ru-RU" smtClean="0"/>
              <a:t>24.10.2024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455A-9653-BD42-A974-E6BF3252B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6720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0807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91107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2150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78331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2640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0521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091406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20260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39593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0430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34271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84136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749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07369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94233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Последний слайд. Это дисклеймер для внешних пользователей, который не разрешает использование материалов без вашего ведома.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9752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лектором"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8763AE2D-0EBC-3CEB-BDD3-5B9DC7B60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414263" y="2481744"/>
            <a:ext cx="1894513" cy="18945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0A660FA-8669-E9E6-BD3C-3489907CC001}"/>
              </a:ext>
            </a:extLst>
          </p:cNvPr>
          <p:cNvSpPr txBox="1"/>
          <p:nvPr userDrawn="1"/>
        </p:nvSpPr>
        <p:spPr>
          <a:xfrm>
            <a:off x="3720158" y="3259723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latin typeface="Proxima Nova Extrabold" panose="02000506030000020004" pitchFamily="2" charset="0"/>
              </a:rPr>
              <a:t>Ваше фото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xmlns="" id="{E3E918CC-D851-FD23-7983-38C28AD873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67590" y="2829675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Александр Силантьев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:a16="http://schemas.microsoft.com/office/drawing/2014/main" xmlns="" id="{A086E403-F16D-6ADB-8BE8-412C9553A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67590" y="3209439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rgbClr val="E44F4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Преподаватель МИЭТ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:a16="http://schemas.microsoft.com/office/drawing/2014/main" xmlns="" id="{12A45A41-4BD6-907A-3133-9DB49D1621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590" y="3785443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ru-RU" dirty="0"/>
              <a:t>Информация из биографии</a:t>
            </a:r>
          </a:p>
        </p:txBody>
      </p:sp>
    </p:spTree>
    <p:extLst>
      <p:ext uri="{BB962C8B-B14F-4D97-AF65-F5344CB8AC3E}">
        <p14:creationId xmlns:p14="http://schemas.microsoft.com/office/powerpoint/2010/main" val="379658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Текст 78">
            <a:extLst>
              <a:ext uri="{FF2B5EF4-FFF2-40B4-BE49-F238E27FC236}">
                <a16:creationId xmlns:a16="http://schemas.microsoft.com/office/drawing/2014/main" xmlns="" id="{4DD06F7F-91E2-03C5-5C24-E7B3A146D0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564" y="747540"/>
            <a:ext cx="7176305" cy="3237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2800" b="0" i="0">
                <a:solidFill>
                  <a:schemeClr val="tx1"/>
                </a:solidFill>
                <a:latin typeface="PROXIMA NOVA EXTRABOLD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dirty="0"/>
              <a:t>ЗАГОЛОВОК СЛАЙДА</a:t>
            </a:r>
            <a:endParaRPr lang="en-GB" dirty="0"/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xmlns="" id="{65EF0A71-B3EE-BE4A-B1F7-EC2B93DD9D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000" y="1739414"/>
            <a:ext cx="7176305" cy="43710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i="0">
                <a:latin typeface="Proxima Nova Rg" panose="02000506030000020004" pitchFamily="2" charset="0"/>
              </a:defRPr>
            </a:lvl1pPr>
          </a:lstStyle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urna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350" dirty="0">
              <a:latin typeface="Futura PT Light"/>
            </a:endParaRPr>
          </a:p>
          <a:p>
            <a:pPr lvl="0"/>
            <a:endParaRPr lang="ru-RU" dirty="0"/>
          </a:p>
        </p:txBody>
      </p:sp>
      <p:pic>
        <p:nvPicPr>
          <p:cNvPr id="37" name="Рисунок 36">
            <a:extLst>
              <a:ext uri="{FF2B5EF4-FFF2-40B4-BE49-F238E27FC236}">
                <a16:creationId xmlns:a16="http://schemas.microsoft.com/office/drawing/2014/main" xmlns="" id="{A5A9F5FD-B795-408B-D413-5C011A85F9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535" r="66364"/>
          <a:stretch/>
        </p:blipFill>
        <p:spPr>
          <a:xfrm>
            <a:off x="8422511" y="0"/>
            <a:ext cx="3769489" cy="6858000"/>
          </a:xfrm>
          <a:prstGeom prst="rect">
            <a:avLst/>
          </a:prstGeom>
          <a:effectLst>
            <a:innerShdw blurRad="1270000" dist="346633" dir="6310269">
              <a:prstClr val="black">
                <a:alpha val="80178"/>
              </a:prstClr>
            </a:innerShdw>
          </a:effectLst>
        </p:spPr>
      </p:pic>
      <p:sp>
        <p:nvSpPr>
          <p:cNvPr id="3" name="Текст 78">
            <a:extLst>
              <a:ext uri="{FF2B5EF4-FFF2-40B4-BE49-F238E27FC236}">
                <a16:creationId xmlns:a16="http://schemas.microsoft.com/office/drawing/2014/main" xmlns="" id="{C9364522-895D-1BC9-9117-8CF5E8A25F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714" y="471363"/>
            <a:ext cx="7165155" cy="16979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 b="0" i="0">
                <a:solidFill>
                  <a:srgbClr val="AFABAB"/>
                </a:solidFill>
                <a:latin typeface="Proxima Nova Rg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ЩЕЛКНИТЕ, ЧТОБЫ ОТРЕДАКТИРОВАТЬ ТЕКСТ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79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32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78">
            <a:extLst>
              <a:ext uri="{FF2B5EF4-FFF2-40B4-BE49-F238E27FC236}">
                <a16:creationId xmlns:a16="http://schemas.microsoft.com/office/drawing/2014/main" xmlns="" id="{38E76390-35AC-4FE3-D2EE-08F0E6B51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714" y="471363"/>
            <a:ext cx="10047869" cy="16979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 b="0" i="0">
                <a:solidFill>
                  <a:srgbClr val="AFABAB"/>
                </a:solidFill>
                <a:latin typeface="Proxima Nova Rg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ЩЕЛКНИТЕ, ЧТОБЫ ОТРЕДАКТИРОВАТЬ ТЕКСТ</a:t>
            </a:r>
            <a:endParaRPr lang="en-GB" dirty="0"/>
          </a:p>
        </p:txBody>
      </p:sp>
      <p:sp>
        <p:nvSpPr>
          <p:cNvPr id="5" name="Текст 78">
            <a:extLst>
              <a:ext uri="{FF2B5EF4-FFF2-40B4-BE49-F238E27FC236}">
                <a16:creationId xmlns:a16="http://schemas.microsoft.com/office/drawing/2014/main" xmlns="" id="{BF5A557E-C10A-F408-AF40-E3FA90BAD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564" y="747540"/>
            <a:ext cx="10059020" cy="3237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2800" b="0" i="0">
                <a:solidFill>
                  <a:schemeClr val="tx1"/>
                </a:solidFill>
                <a:latin typeface="PROXIMA NOVA EXTRABOLD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dirty="0"/>
              <a:t>ЗАГОЛОВОК СЛАЙДА</a:t>
            </a:r>
            <a:endParaRPr lang="en-GB" dirty="0"/>
          </a:p>
        </p:txBody>
      </p:sp>
      <p:sp>
        <p:nvSpPr>
          <p:cNvPr id="6" name="Текст 28">
            <a:extLst>
              <a:ext uri="{FF2B5EF4-FFF2-40B4-BE49-F238E27FC236}">
                <a16:creationId xmlns:a16="http://schemas.microsoft.com/office/drawing/2014/main" xmlns="" id="{67090BD0-28DA-51EF-3A36-2CBA796A63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000" y="1739414"/>
            <a:ext cx="10059020" cy="35685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i="0">
                <a:latin typeface="Proxima Nova Rg" panose="02000506030000020004" pitchFamily="2" charset="0"/>
              </a:defRPr>
            </a:lvl1pPr>
          </a:lstStyle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urna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350" dirty="0">
              <a:latin typeface="Futura PT Light"/>
            </a:endParaRPr>
          </a:p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9619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93A617C7-36F0-4C07-88FE-CD1298FC9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500">
                <a:latin typeface="Proxima Nova Rg" panose="02000506030000020004" pitchFamily="50" charset="0"/>
              </a:defRPr>
            </a:lvl1pPr>
            <a:lvl2pPr>
              <a:defRPr sz="1500">
                <a:latin typeface="Proxima Nova Rg" panose="02000506030000020004" pitchFamily="50" charset="0"/>
              </a:defRPr>
            </a:lvl2pPr>
            <a:lvl3pPr>
              <a:defRPr sz="1500">
                <a:latin typeface="Proxima Nova Rg" panose="02000506030000020004" pitchFamily="50" charset="0"/>
              </a:defRPr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7E040AB-AAD0-418A-904A-B4EBD42D9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0295C-BF9B-4AFC-84DB-59ADF99387C9}" type="datetime1">
              <a:rPr lang="ru-RU" smtClean="0"/>
              <a:t>24.10.2024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A2E2247-AA27-45E7-961C-A557FF061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B29C15BD-B235-406F-B810-2ABEC0B6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E68C8FE9-CF7D-4DDD-8736-9B44BC607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 lIns="0" tIns="0" rIns="0" bIns="0" anchor="t">
            <a:spAutoFit/>
          </a:bodyPr>
          <a:lstStyle>
            <a:lvl1pPr>
              <a:defRPr sz="2800">
                <a:latin typeface="Proxima Nova Extrabold" panose="020B0604020202020204" charset="0"/>
                <a:cs typeface="Proxima Nova Extrabold" panose="020B060402020202020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4054190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702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49" r:id="rId2"/>
    <p:sldLayoutId id="2147483660" r:id="rId3"/>
    <p:sldLayoutId id="2147483657" r:id="rId4"/>
    <p:sldLayoutId id="214748366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pn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silantiev@org.miet.ru" TargetMode="External"/><Relationship Id="rId4" Type="http://schemas.openxmlformats.org/officeDocument/2006/relationships/hyperlink" Target="mailto:synthesis@yadro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6D6C32E-FC31-194D-9FBD-C2559093AD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88135" y="28175"/>
            <a:ext cx="1228013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D3D92E3-A5DE-5F5C-1C67-C6CAFFD3F1D5}"/>
              </a:ext>
            </a:extLst>
          </p:cNvPr>
          <p:cNvSpPr txBox="1"/>
          <p:nvPr/>
        </p:nvSpPr>
        <p:spPr>
          <a:xfrm>
            <a:off x="658432" y="1633599"/>
            <a:ext cx="7741605" cy="182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40"/>
              </a:lnSpc>
            </a:pPr>
            <a:r>
              <a:rPr lang="ru-RU" sz="4000" b="1" spc="100" dirty="0">
                <a:latin typeface="Proxima Nova Extrabold" panose="02000506030000020004" pitchFamily="2" charset="0"/>
              </a:rPr>
              <a:t>КОНЦЕПЦИЯ КОНЕЧНОГО АВТОМАТА В </a:t>
            </a:r>
            <a:r>
              <a:rPr lang="en-US" sz="4000" b="1" spc="100" dirty="0">
                <a:latin typeface="Proxima Nova Extrabold" panose="02000506030000020004" pitchFamily="2" charset="0"/>
              </a:rPr>
              <a:t> </a:t>
            </a:r>
            <a:r>
              <a:rPr lang="en-US" sz="4000" b="1" spc="100" dirty="0" smtClean="0">
                <a:latin typeface="Proxima Nova Extrabold" panose="02000506030000020004" pitchFamily="2" charset="0"/>
              </a:rPr>
              <a:t>RTL-</a:t>
            </a:r>
            <a:r>
              <a:rPr lang="ru-RU" sz="4000" b="1" spc="100" dirty="0" smtClean="0">
                <a:latin typeface="Proxima Nova Extrabold" panose="02000506030000020004" pitchFamily="2" charset="0"/>
              </a:rPr>
              <a:t>ПРОЕКТИРОВАНИИ</a:t>
            </a:r>
            <a:endParaRPr lang="ru-RU" sz="4000" b="1" spc="100" dirty="0">
              <a:latin typeface="Proxima Nova Extrabold" panose="0200050603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4333AC6-CB6F-4005-AA86-B4858C1AB0C4}"/>
              </a:ext>
            </a:extLst>
          </p:cNvPr>
          <p:cNvSpPr txBox="1"/>
          <p:nvPr/>
        </p:nvSpPr>
        <p:spPr>
          <a:xfrm>
            <a:off x="658432" y="5385416"/>
            <a:ext cx="237917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40"/>
              </a:lnSpc>
            </a:pPr>
            <a:r>
              <a:rPr lang="ru-RU" sz="2200" b="1" dirty="0">
                <a:effectLst/>
                <a:latin typeface="Proxima Nova Semibold" panose="02000506030000020004" pitchFamily="2" charset="0"/>
              </a:rPr>
              <a:t>Занятие </a:t>
            </a:r>
            <a:r>
              <a:rPr lang="ru-RU" sz="2200" b="1" dirty="0" smtClean="0">
                <a:effectLst/>
                <a:latin typeface="Proxima Nova Semibold" panose="02000506030000020004" pitchFamily="2" charset="0"/>
              </a:rPr>
              <a:t>№4</a:t>
            </a:r>
            <a:r>
              <a:rPr lang="ru-RU" sz="2200" b="1" dirty="0">
                <a:effectLst/>
                <a:latin typeface="Proxima Nova Semibold" panose="02000506030000020004" pitchFamily="2" charset="0"/>
              </a:rPr>
              <a:t/>
            </a:r>
            <a:br>
              <a:rPr lang="ru-RU" sz="2200" b="1" dirty="0">
                <a:effectLst/>
                <a:latin typeface="Proxima Nova Semibold" panose="02000506030000020004" pitchFamily="2" charset="0"/>
              </a:rPr>
            </a:br>
            <a:r>
              <a:rPr lang="ru-RU" sz="2200" dirty="0" smtClean="0">
                <a:solidFill>
                  <a:srgbClr val="E54F40"/>
                </a:solidFill>
                <a:latin typeface="Proxima Nova Rg" panose="02000506030000020004" pitchFamily="2" charset="0"/>
              </a:rPr>
              <a:t>26</a:t>
            </a:r>
            <a:r>
              <a:rPr lang="ru-RU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 </a:t>
            </a:r>
            <a:r>
              <a:rPr lang="ru-RU" sz="2200" dirty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октября </a:t>
            </a:r>
            <a:r>
              <a:rPr lang="ru-RU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2024</a:t>
            </a:r>
            <a:endParaRPr lang="ru-RU" sz="2200" dirty="0">
              <a:solidFill>
                <a:srgbClr val="E54F40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106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УПРАЖНЕНИЕ </a:t>
            </a:r>
            <a:r>
              <a:rPr lang="en-US" dirty="0"/>
              <a:t>12_SNAIL_FSM</a:t>
            </a:r>
            <a:r>
              <a:rPr lang="ru-RU" dirty="0"/>
              <a:t>. </a:t>
            </a:r>
            <a:r>
              <a:rPr lang="en-US" dirty="0"/>
              <a:t>SNAIL_MEALY_FSM</a:t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5542" y="1233692"/>
            <a:ext cx="4831557" cy="1015663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Описание логики переходов между состояниями.</a:t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В данном случае из </a:t>
            </a:r>
            <a:r>
              <a:rPr lang="en-US" sz="1500" dirty="0">
                <a:latin typeface="Proxima Nova Rg" panose="02000506030000020004" pitchFamily="50" charset="0"/>
              </a:rPr>
              <a:t>S0 </a:t>
            </a:r>
            <a:r>
              <a:rPr lang="ru-RU" sz="1500" dirty="0">
                <a:latin typeface="Proxima Nova Rg" panose="02000506030000020004" pitchFamily="50" charset="0"/>
              </a:rPr>
              <a:t>в </a:t>
            </a:r>
            <a:r>
              <a:rPr lang="en-US" sz="1500" dirty="0">
                <a:latin typeface="Proxima Nova Rg" panose="02000506030000020004" pitchFamily="50" charset="0"/>
              </a:rPr>
              <a:t>S1 </a:t>
            </a:r>
            <a:r>
              <a:rPr lang="ru-RU" sz="1500" dirty="0">
                <a:latin typeface="Proxima Nova Rg" panose="02000506030000020004" pitchFamily="50" charset="0"/>
              </a:rPr>
              <a:t>произойдёт переход если вход равен 0.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>Из </a:t>
            </a:r>
            <a:r>
              <a:rPr lang="en-US" sz="1500" dirty="0">
                <a:latin typeface="Proxima Nova Rg" panose="02000506030000020004" pitchFamily="50" charset="0"/>
              </a:rPr>
              <a:t>S1 </a:t>
            </a:r>
            <a:r>
              <a:rPr lang="ru-RU" sz="1500" dirty="0">
                <a:latin typeface="Proxima Nova Rg" panose="02000506030000020004" pitchFamily="50" charset="0"/>
              </a:rPr>
              <a:t>в </a:t>
            </a:r>
            <a:r>
              <a:rPr lang="en-US" sz="1500" dirty="0">
                <a:latin typeface="Proxima Nova Rg" panose="02000506030000020004" pitchFamily="50" charset="0"/>
              </a:rPr>
              <a:t>S0</a:t>
            </a:r>
            <a:r>
              <a:rPr lang="ru-RU" sz="1500" dirty="0">
                <a:latin typeface="Proxima Nova Rg" panose="02000506030000020004" pitchFamily="50" charset="0"/>
              </a:rPr>
              <a:t>  если вход равен 1.</a:t>
            </a: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>
            <a:off x="4839410" y="1741524"/>
            <a:ext cx="2016132" cy="117733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855541" y="5222895"/>
            <a:ext cx="4831557" cy="784830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Выход конечного автомата будет равен 1 только в момент когда состояние </a:t>
            </a:r>
            <a:r>
              <a:rPr lang="en-US" sz="1500" dirty="0">
                <a:latin typeface="Proxima Nova Rg" panose="02000506030000020004" pitchFamily="50" charset="0"/>
              </a:rPr>
              <a:t>S1 </a:t>
            </a:r>
            <a:r>
              <a:rPr lang="ru-RU" sz="1500" dirty="0">
                <a:latin typeface="Proxima Nova Rg" panose="02000506030000020004" pitchFamily="50" charset="0"/>
              </a:rPr>
              <a:t>и вход равен 1.</a:t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По-другому это переход из </a:t>
            </a:r>
            <a:r>
              <a:rPr lang="en-US" sz="1500" dirty="0">
                <a:latin typeface="Proxima Nova Rg" panose="02000506030000020004" pitchFamily="50" charset="0"/>
              </a:rPr>
              <a:t>S1 </a:t>
            </a:r>
            <a:r>
              <a:rPr lang="ru-RU" sz="1500" dirty="0">
                <a:latin typeface="Proxima Nova Rg" panose="02000506030000020004" pitchFamily="50" charset="0"/>
              </a:rPr>
              <a:t>в </a:t>
            </a:r>
            <a:r>
              <a:rPr lang="en-US" sz="1500" dirty="0">
                <a:latin typeface="Proxima Nova Rg" panose="02000506030000020004" pitchFamily="50" charset="0"/>
              </a:rPr>
              <a:t>S0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</a:p>
        </p:txBody>
      </p:sp>
      <p:cxnSp>
        <p:nvCxnSpPr>
          <p:cNvPr id="25" name="Прямая со стрелкой 24"/>
          <p:cNvCxnSpPr>
            <a:cxnSpLocks/>
            <a:stCxn id="24" idx="1"/>
          </p:cNvCxnSpPr>
          <p:nvPr/>
        </p:nvCxnSpPr>
        <p:spPr>
          <a:xfrm flipH="1" flipV="1">
            <a:off x="4434435" y="5324559"/>
            <a:ext cx="2421106" cy="29075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Рисунок 13">
            <a:extLst>
              <a:ext uri="{FF2B5EF4-FFF2-40B4-BE49-F238E27FC236}">
                <a16:creationId xmlns:a16="http://schemas.microsoft.com/office/drawing/2014/main" xmlns="" id="{EA0BC3A5-354E-413F-AE51-F4AA82AB7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591" y="2918862"/>
            <a:ext cx="3224245" cy="1019914"/>
          </a:xfrm>
          <a:prstGeom prst="rect">
            <a:avLst/>
          </a:pr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xmlns="" id="{2C5230B1-7999-4954-B0E8-5AF685275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428557" y="2153876"/>
            <a:ext cx="62311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always_comb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begin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state;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case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(state)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S0: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(~a)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S1;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S1: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 a)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S0;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endcase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end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 smtClean="0">
                <a:solidFill>
                  <a:srgbClr val="008000"/>
                </a:solidFill>
                <a:latin typeface="JetBrainsMonoNL NF"/>
              </a:rPr>
              <a:t>// </a:t>
            </a:r>
            <a:r>
              <a:rPr lang="en-US" sz="1600" dirty="0">
                <a:solidFill>
                  <a:srgbClr val="008000"/>
                </a:solidFill>
                <a:latin typeface="JetBrainsMonoNL NF"/>
              </a:rPr>
              <a:t>Output logic based on current state and </a:t>
            </a:r>
            <a:r>
              <a:rPr lang="en-US" sz="1600" dirty="0" smtClean="0">
                <a:solidFill>
                  <a:srgbClr val="008000"/>
                </a:solidFill>
                <a:latin typeface="JetBrainsMonoNL NF"/>
              </a:rPr>
              <a:t>inputs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 smtClean="0">
                <a:solidFill>
                  <a:srgbClr val="0000FF"/>
                </a:solidFill>
                <a:latin typeface="JetBrainsMonoNL NF"/>
              </a:rPr>
              <a:t>assign</a:t>
            </a:r>
            <a:r>
              <a:rPr lang="en-US" sz="1600" dirty="0" smtClean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y = (a &amp; state == S1);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endParaRPr lang="en-US" sz="1600" b="0" dirty="0">
              <a:solidFill>
                <a:srgbClr val="000000"/>
              </a:solidFill>
              <a:effectLst/>
              <a:latin typeface="JetBrainsMonoNL NF"/>
            </a:endParaRPr>
          </a:p>
        </p:txBody>
      </p:sp>
    </p:spTree>
    <p:extLst>
      <p:ext uri="{BB962C8B-B14F-4D97-AF65-F5344CB8AC3E}">
        <p14:creationId xmlns:p14="http://schemas.microsoft.com/office/powerpoint/2010/main" val="2864143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 lIns="0" tIns="0" rIns="0" bIns="0">
            <a:noAutofit/>
          </a:bodyPr>
          <a:lstStyle/>
          <a:p>
            <a:r>
              <a:rPr lang="ru-RU" dirty="0"/>
              <a:t>КОНЕЧНЫЕ АВТОМАТЫ. АВТОМАТ МУРА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663565B1-293B-41DF-9830-2A2EC86E897A}"/>
              </a:ext>
            </a:extLst>
          </p:cNvPr>
          <p:cNvGrpSpPr/>
          <p:nvPr/>
        </p:nvGrpSpPr>
        <p:grpSpPr>
          <a:xfrm>
            <a:off x="395625" y="3180588"/>
            <a:ext cx="1539529" cy="1372848"/>
            <a:chOff x="624839" y="3409188"/>
            <a:chExt cx="1539529" cy="1372848"/>
          </a:xfrm>
        </p:grpSpPr>
        <p:sp>
          <p:nvSpPr>
            <p:cNvPr id="12" name="Стрелка вправо 12">
              <a:extLst>
                <a:ext uri="{FF2B5EF4-FFF2-40B4-BE49-F238E27FC236}">
                  <a16:creationId xmlns:a16="http://schemas.microsoft.com/office/drawing/2014/main" xmlns="" id="{32BE5226-C31B-4968-9292-9DB9B27B5DAF}"/>
                </a:ext>
              </a:extLst>
            </p:cNvPr>
            <p:cNvSpPr/>
            <p:nvPr/>
          </p:nvSpPr>
          <p:spPr>
            <a:xfrm>
              <a:off x="624839" y="3409188"/>
              <a:ext cx="1539529" cy="1372848"/>
            </a:xfrm>
            <a:prstGeom prst="rightArrow">
              <a:avLst/>
            </a:prstGeom>
            <a:solidFill>
              <a:srgbClr val="9FBD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5A88C186-4046-4D47-87B9-C5A4293AAD93}"/>
                </a:ext>
              </a:extLst>
            </p:cNvPr>
            <p:cNvSpPr txBox="1"/>
            <p:nvPr/>
          </p:nvSpPr>
          <p:spPr>
            <a:xfrm>
              <a:off x="737355" y="3874014"/>
              <a:ext cx="1021433" cy="430887"/>
            </a:xfrm>
            <a:prstGeom prst="rect">
              <a:avLst/>
            </a:prstGeom>
            <a:solidFill>
              <a:srgbClr val="9FBDD9"/>
            </a:solidFill>
          </p:spPr>
          <p:txBody>
            <a:bodyPr wrap="none" rtlCol="0">
              <a:spAutoFit/>
            </a:bodyPr>
            <a:lstStyle/>
            <a:p>
              <a:r>
                <a:rPr lang="ru-RU" sz="2200" dirty="0">
                  <a:latin typeface="Proxima Nova Rg" panose="02000506030000020004" pitchFamily="50" charset="0"/>
                </a:rPr>
                <a:t>Входы</a:t>
              </a:r>
            </a:p>
          </p:txBody>
        </p:sp>
      </p:grpSp>
      <p:sp>
        <p:nvSpPr>
          <p:cNvPr id="17" name="Стрелка вправо 16">
            <a:extLst>
              <a:ext uri="{FF2B5EF4-FFF2-40B4-BE49-F238E27FC236}">
                <a16:creationId xmlns:a16="http://schemas.microsoft.com/office/drawing/2014/main" xmlns="" id="{4C494C70-CB52-4876-B79C-2B14ED1A6E8C}"/>
              </a:ext>
            </a:extLst>
          </p:cNvPr>
          <p:cNvSpPr/>
          <p:nvPr/>
        </p:nvSpPr>
        <p:spPr>
          <a:xfrm>
            <a:off x="4377039" y="3533034"/>
            <a:ext cx="726598" cy="686424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трелка вправо 22">
            <a:extLst>
              <a:ext uri="{FF2B5EF4-FFF2-40B4-BE49-F238E27FC236}">
                <a16:creationId xmlns:a16="http://schemas.microsoft.com/office/drawing/2014/main" xmlns="" id="{4D0B7527-663F-4992-B239-E9285EEB3F0E}"/>
              </a:ext>
            </a:extLst>
          </p:cNvPr>
          <p:cNvSpPr/>
          <p:nvPr/>
        </p:nvSpPr>
        <p:spPr>
          <a:xfrm>
            <a:off x="7036271" y="3612964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xmlns="" id="{48D5705B-D1A2-4E0F-82AD-8A0B1CD17F17}"/>
              </a:ext>
            </a:extLst>
          </p:cNvPr>
          <p:cNvSpPr/>
          <p:nvPr/>
        </p:nvSpPr>
        <p:spPr>
          <a:xfrm>
            <a:off x="5219053" y="3180588"/>
            <a:ext cx="1626526" cy="1389725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C6970B6B-7015-43DA-99F6-133396BB9F7B}"/>
              </a:ext>
            </a:extLst>
          </p:cNvPr>
          <p:cNvSpPr txBox="1"/>
          <p:nvPr/>
        </p:nvSpPr>
        <p:spPr>
          <a:xfrm>
            <a:off x="5263864" y="3336841"/>
            <a:ext cx="1524776" cy="769441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200" dirty="0">
                <a:latin typeface="Proxima Nova Rg" panose="02000506030000020004" pitchFamily="50" charset="0"/>
              </a:rPr>
              <a:t>Текущее</a:t>
            </a:r>
          </a:p>
          <a:p>
            <a:pPr algn="ctr"/>
            <a:r>
              <a:rPr lang="ru-RU" sz="2200" dirty="0">
                <a:latin typeface="Proxima Nova Rg" panose="02000506030000020004" pitchFamily="50" charset="0"/>
              </a:rPr>
              <a:t>состояние</a:t>
            </a:r>
          </a:p>
        </p:txBody>
      </p: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xmlns="" id="{5CA3623C-4F29-4790-8D7C-01CE8CDE9970}"/>
              </a:ext>
            </a:extLst>
          </p:cNvPr>
          <p:cNvGrpSpPr/>
          <p:nvPr/>
        </p:nvGrpSpPr>
        <p:grpSpPr>
          <a:xfrm>
            <a:off x="10256846" y="3180588"/>
            <a:ext cx="1539529" cy="1372848"/>
            <a:chOff x="10392565" y="3409188"/>
            <a:chExt cx="1539529" cy="1372848"/>
          </a:xfrm>
        </p:grpSpPr>
        <p:sp>
          <p:nvSpPr>
            <p:cNvPr id="30" name="Стрелка вправо 12">
              <a:extLst>
                <a:ext uri="{FF2B5EF4-FFF2-40B4-BE49-F238E27FC236}">
                  <a16:creationId xmlns:a16="http://schemas.microsoft.com/office/drawing/2014/main" xmlns="" id="{52FD65A3-8214-4686-9FC4-C40BB0263A97}"/>
                </a:ext>
              </a:extLst>
            </p:cNvPr>
            <p:cNvSpPr/>
            <p:nvPr/>
          </p:nvSpPr>
          <p:spPr>
            <a:xfrm>
              <a:off x="10392565" y="3409188"/>
              <a:ext cx="1539529" cy="1372848"/>
            </a:xfrm>
            <a:prstGeom prst="rightArrow">
              <a:avLst/>
            </a:prstGeom>
            <a:solidFill>
              <a:srgbClr val="FFF2C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E62FD1E8-99F5-4F84-8244-653A07CE1F84}"/>
                </a:ext>
              </a:extLst>
            </p:cNvPr>
            <p:cNvSpPr txBox="1"/>
            <p:nvPr/>
          </p:nvSpPr>
          <p:spPr>
            <a:xfrm>
              <a:off x="10501587" y="3874014"/>
              <a:ext cx="122180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200" dirty="0">
                  <a:latin typeface="Proxima Nova Rg" panose="02000506030000020004" pitchFamily="50" charset="0"/>
                </a:rPr>
                <a:t>Выходы</a:t>
              </a:r>
            </a:p>
          </p:txBody>
        </p:sp>
      </p:grpSp>
      <p:sp>
        <p:nvSpPr>
          <p:cNvPr id="32" name="Стрелка: развернутая 41">
            <a:extLst>
              <a:ext uri="{FF2B5EF4-FFF2-40B4-BE49-F238E27FC236}">
                <a16:creationId xmlns:a16="http://schemas.microsoft.com/office/drawing/2014/main" xmlns="" id="{E79FF120-EFFB-477A-93EF-D7202F0F3784}"/>
              </a:ext>
            </a:extLst>
          </p:cNvPr>
          <p:cNvSpPr/>
          <p:nvPr/>
        </p:nvSpPr>
        <p:spPr>
          <a:xfrm flipH="1">
            <a:off x="2860663" y="2265024"/>
            <a:ext cx="4677041" cy="126801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0"/>
              <a:gd name="adj5" fmla="val 63582"/>
            </a:avLst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3" name="Picture 8">
            <a:extLst>
              <a:ext uri="{FF2B5EF4-FFF2-40B4-BE49-F238E27FC236}">
                <a16:creationId xmlns:a16="http://schemas.microsoft.com/office/drawing/2014/main" xmlns="" id="{DAA6D748-FA0B-4F55-83B5-7C8BCC66F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34" name="Овал 33">
            <a:extLst>
              <a:ext uri="{FF2B5EF4-FFF2-40B4-BE49-F238E27FC236}">
                <a16:creationId xmlns:a16="http://schemas.microsoft.com/office/drawing/2014/main" xmlns="" id="{833651B6-0311-460A-9421-93901325737E}"/>
              </a:ext>
            </a:extLst>
          </p:cNvPr>
          <p:cNvSpPr/>
          <p:nvPr/>
        </p:nvSpPr>
        <p:spPr>
          <a:xfrm>
            <a:off x="7942677" y="3276852"/>
            <a:ext cx="2130641" cy="118704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xmlns="" id="{03326460-03F2-4E73-9750-1DD4C61115CB}"/>
              </a:ext>
            </a:extLst>
          </p:cNvPr>
          <p:cNvSpPr/>
          <p:nvPr/>
        </p:nvSpPr>
        <p:spPr>
          <a:xfrm>
            <a:off x="2101688" y="3276852"/>
            <a:ext cx="2130641" cy="118704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BAFD8987-FF6F-4147-942B-B572B945FCCE}"/>
              </a:ext>
            </a:extLst>
          </p:cNvPr>
          <p:cNvSpPr txBox="1"/>
          <p:nvPr/>
        </p:nvSpPr>
        <p:spPr>
          <a:xfrm>
            <a:off x="2357640" y="3491526"/>
            <a:ext cx="1596912" cy="769441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200" dirty="0">
                <a:latin typeface="Proxima Nova Rg" panose="02000506030000020004" pitchFamily="50" charset="0"/>
              </a:rPr>
              <a:t>Логика</a:t>
            </a:r>
          </a:p>
          <a:p>
            <a:pPr algn="ctr"/>
            <a:r>
              <a:rPr lang="ru-RU" sz="2200" dirty="0">
                <a:latin typeface="Proxima Nova Rg" panose="02000506030000020004" pitchFamily="50" charset="0"/>
              </a:rPr>
              <a:t>переходов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0C23F1AF-2971-4D7D-85D4-122DF0596D8F}"/>
              </a:ext>
            </a:extLst>
          </p:cNvPr>
          <p:cNvSpPr txBox="1"/>
          <p:nvPr/>
        </p:nvSpPr>
        <p:spPr>
          <a:xfrm>
            <a:off x="8269911" y="3476136"/>
            <a:ext cx="1479892" cy="769441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200" dirty="0">
                <a:latin typeface="Proxima Nova Rg" panose="02000506030000020004" pitchFamily="50" charset="0"/>
              </a:rPr>
              <a:t>Выходная</a:t>
            </a:r>
          </a:p>
          <a:p>
            <a:pPr algn="ctr"/>
            <a:r>
              <a:rPr lang="ru-RU" sz="2200" dirty="0">
                <a:latin typeface="Proxima Nova Rg" panose="02000506030000020004" pitchFamily="50" charset="0"/>
              </a:rPr>
              <a:t>логика</a:t>
            </a:r>
          </a:p>
        </p:txBody>
      </p:sp>
      <p:sp>
        <p:nvSpPr>
          <p:cNvPr id="38" name="Текст 1">
            <a:extLst>
              <a:ext uri="{FF2B5EF4-FFF2-40B4-BE49-F238E27FC236}">
                <a16:creationId xmlns:a16="http://schemas.microsoft.com/office/drawing/2014/main" xmlns="" id="{AA517E85-54E1-45EC-BC02-7771381C21C3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</p:spTree>
    <p:extLst>
      <p:ext uri="{BB962C8B-B14F-4D97-AF65-F5344CB8AC3E}">
        <p14:creationId xmlns:p14="http://schemas.microsoft.com/office/powerpoint/2010/main" val="3698362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УПРАЖНЕНИЕ </a:t>
            </a:r>
            <a:r>
              <a:rPr lang="en-US" dirty="0"/>
              <a:t>12_SNAIL_FSM</a:t>
            </a:r>
            <a:r>
              <a:rPr lang="ru-RU" dirty="0"/>
              <a:t>. </a:t>
            </a:r>
            <a:r>
              <a:rPr lang="en-US" dirty="0"/>
              <a:t>SNAIL_MOORE_FSM</a:t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16646" y="1744236"/>
            <a:ext cx="4831557" cy="784830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Добавление отдельного состояния.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>Интересно, что если в состоянии </a:t>
            </a:r>
            <a:r>
              <a:rPr lang="en-US" sz="1500" dirty="0">
                <a:latin typeface="Proxima Nova Rg" panose="02000506030000020004" pitchFamily="50" charset="0"/>
              </a:rPr>
              <a:t>S2 </a:t>
            </a:r>
            <a:r>
              <a:rPr lang="ru-RU" sz="1500" dirty="0">
                <a:latin typeface="Proxima Nova Rg" panose="02000506030000020004" pitchFamily="50" charset="0"/>
              </a:rPr>
              <a:t>придет 0, то мы перейдем в состояние </a:t>
            </a:r>
            <a:r>
              <a:rPr lang="en-US" sz="1500" dirty="0">
                <a:latin typeface="Proxima Nova Rg" panose="02000506030000020004" pitchFamily="50" charset="0"/>
              </a:rPr>
              <a:t>S1 </a:t>
            </a:r>
            <a:r>
              <a:rPr lang="ru-RU" sz="1500" dirty="0">
                <a:latin typeface="Proxima Nova Rg" panose="02000506030000020004" pitchFamily="50" charset="0"/>
              </a:rPr>
              <a:t>проскочив </a:t>
            </a:r>
            <a:r>
              <a:rPr lang="en-US" sz="1500" dirty="0">
                <a:latin typeface="Proxima Nova Rg" panose="02000506030000020004" pitchFamily="50" charset="0"/>
              </a:rPr>
              <a:t>S0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</a:p>
        </p:txBody>
      </p:sp>
      <p:cxnSp>
        <p:nvCxnSpPr>
          <p:cNvPr id="13" name="Прямая со стрелкой 12"/>
          <p:cNvCxnSpPr>
            <a:cxnSpLocks/>
          </p:cNvCxnSpPr>
          <p:nvPr/>
        </p:nvCxnSpPr>
        <p:spPr>
          <a:xfrm flipH="1">
            <a:off x="4919958" y="2252068"/>
            <a:ext cx="1796690" cy="154309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855540" y="6060306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Выход конечного автомата привязан только к состоянию конечного автомата.</a:t>
            </a:r>
          </a:p>
        </p:txBody>
      </p:sp>
      <p:cxnSp>
        <p:nvCxnSpPr>
          <p:cNvPr id="25" name="Прямая со стрелкой 24"/>
          <p:cNvCxnSpPr>
            <a:cxnSpLocks/>
            <a:stCxn id="24" idx="1"/>
          </p:cNvCxnSpPr>
          <p:nvPr/>
        </p:nvCxnSpPr>
        <p:spPr>
          <a:xfrm flipH="1" flipV="1">
            <a:off x="3665692" y="5947646"/>
            <a:ext cx="3189848" cy="3896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Рисунок 13">
            <a:extLst>
              <a:ext uri="{FF2B5EF4-FFF2-40B4-BE49-F238E27FC236}">
                <a16:creationId xmlns:a16="http://schemas.microsoft.com/office/drawing/2014/main" xmlns="" id="{EF357BAF-7CDD-4A18-B4D4-35DBFF244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42441" y="2860584"/>
            <a:ext cx="3224245" cy="2445600"/>
          </a:xfrm>
          <a:prstGeom prst="rect">
            <a:avLst/>
          </a:pr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xmlns="" id="{0D9B910A-B99E-4A3E-8E1E-18C502B65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304736" y="1127631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always_comb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begin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state;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case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(state)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S0: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(~a)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S1;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S1: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 a)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S2;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>
                <a:solidFill>
                  <a:srgbClr val="008000"/>
                </a:solidFill>
                <a:latin typeface="JetBrainsMonoNL NF"/>
              </a:rPr>
              <a:t>// S2: </a:t>
            </a:r>
            <a:r>
              <a:rPr lang="en-US" sz="1600" dirty="0" err="1">
                <a:solidFill>
                  <a:srgbClr val="008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8000"/>
                </a:solidFill>
                <a:latin typeface="JetBrainsMonoNL NF"/>
              </a:rPr>
              <a:t> = a ? S0 : S1;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S2: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 a)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           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S0;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    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else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           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S1;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endcase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end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8000"/>
                </a:solidFill>
                <a:latin typeface="JetBrainsMonoNL NF"/>
              </a:rPr>
              <a:t>// Output logic based on current state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FF"/>
                </a:solidFill>
                <a:latin typeface="JetBrainsMonoNL NF"/>
              </a:rPr>
              <a:t>assign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y = (state == S2);</a:t>
            </a:r>
            <a:endParaRPr lang="en-US" sz="1600" b="0" dirty="0">
              <a:solidFill>
                <a:srgbClr val="000000"/>
              </a:solidFill>
              <a:effectLst/>
              <a:latin typeface="JetBrainsMonoNL NF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5771337" y="3438651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typedef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enum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bit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[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: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]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S0 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S1 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S2 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2'd2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}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state_e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endParaRPr lang="en-US" sz="1600" b="0" dirty="0">
              <a:solidFill>
                <a:srgbClr val="000000"/>
              </a:solidFill>
              <a:effectLst/>
              <a:latin typeface="JetBrainsMonoNL NF"/>
            </a:endParaRPr>
          </a:p>
        </p:txBody>
      </p:sp>
    </p:spTree>
    <p:extLst>
      <p:ext uri="{BB962C8B-B14F-4D97-AF65-F5344CB8AC3E}">
        <p14:creationId xmlns:p14="http://schemas.microsoft.com/office/powerpoint/2010/main" val="44520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УПРАЖНЕНИЕ </a:t>
            </a:r>
            <a:r>
              <a:rPr lang="en-US" dirty="0"/>
              <a:t>12_SNAIL_FSM</a:t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xmlns="" id="{DC02F8F8-43FA-49AD-92EA-89AD10501763}"/>
              </a:ext>
            </a:extLst>
          </p:cNvPr>
          <p:cNvSpPr txBox="1">
            <a:spLocks/>
          </p:cNvSpPr>
          <p:nvPr/>
        </p:nvSpPr>
        <p:spPr>
          <a:xfrm>
            <a:off x="706175" y="1295566"/>
            <a:ext cx="10243765" cy="5278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3200" dirty="0"/>
          </a:p>
          <a:p>
            <a:r>
              <a:rPr lang="ru-RU" sz="1500" dirty="0">
                <a:latin typeface="Proxima Nova Rg" panose="02000506030000020004" pitchFamily="50" charset="0"/>
              </a:rPr>
              <a:t>Модифицируйте конечный автомат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Мура</a:t>
            </a:r>
            <a:r>
              <a:rPr lang="ru-RU" sz="1500" dirty="0">
                <a:latin typeface="Proxima Nova Rg" panose="02000506030000020004" pitchFamily="50" charset="0"/>
              </a:rPr>
              <a:t> так, чтобы он распознавал последовательность входного сигнала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«1</a:t>
            </a:r>
            <a:r>
              <a:rPr lang="en-US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,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0</a:t>
            </a:r>
            <a:r>
              <a:rPr lang="en-US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,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1</a:t>
            </a:r>
            <a:r>
              <a:rPr lang="en-US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,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1</a:t>
            </a:r>
            <a:r>
              <a:rPr lang="en-US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,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0».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>Модифицируйте конечный автомат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Мили</a:t>
            </a:r>
            <a:r>
              <a:rPr lang="ru-RU" sz="1500" dirty="0">
                <a:latin typeface="Proxima Nova Rg" panose="02000506030000020004" pitchFamily="50" charset="0"/>
              </a:rPr>
              <a:t> так, чтобы он распознавал последовательность входного сигнала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«1</a:t>
            </a:r>
            <a:r>
              <a:rPr lang="en-US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,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0</a:t>
            </a:r>
            <a:r>
              <a:rPr lang="en-US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,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1</a:t>
            </a:r>
            <a:r>
              <a:rPr lang="en-US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,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1</a:t>
            </a:r>
            <a:r>
              <a:rPr lang="en-US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,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0».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>В первую очередь нарисуйте на листочке граф конечного автомата.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С начала идея </a:t>
            </a:r>
            <a:r>
              <a:rPr lang="en-US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=&gt;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потом код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>Обратите внимание, что количество состояний станет больше, а значит увеличится разрядность значений, кодирующих состояние.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>Обратите внимание, что неправильная последовательность нажатий может вас привести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не в начальное состояние, а в промежуточное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buNone/>
            </a:pPr>
            <a:endParaRPr lang="en-US" sz="2400" b="1" dirty="0">
              <a:solidFill>
                <a:srgbClr val="7FB96B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			     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xmlns="" id="{DA4A294C-AAEA-4DDD-A818-841A5AF33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67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КОНЕЧНЫЕ АВТОМАТЫ. ИСТОЧНИКИ </a:t>
            </a:r>
            <a:br>
              <a:rPr lang="ru-RU" dirty="0"/>
            </a:br>
            <a:r>
              <a:rPr lang="ru-RU" dirty="0"/>
              <a:t>ИНФОРМАЦИИ </a:t>
            </a:r>
            <a:r>
              <a:rPr lang="en-US" dirty="0"/>
              <a:t/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xmlns="" id="{DC02F8F8-43FA-49AD-92EA-89AD10501763}"/>
              </a:ext>
            </a:extLst>
          </p:cNvPr>
          <p:cNvSpPr txBox="1">
            <a:spLocks/>
          </p:cNvSpPr>
          <p:nvPr/>
        </p:nvSpPr>
        <p:spPr>
          <a:xfrm>
            <a:off x="706175" y="1295566"/>
            <a:ext cx="102437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sz="3200" dirty="0"/>
          </a:p>
          <a:p>
            <a:pPr marL="0" indent="0">
              <a:buNone/>
            </a:pPr>
            <a:r>
              <a:rPr lang="ru-RU" sz="1500" dirty="0">
                <a:latin typeface="Proxima Nova Rg" panose="02000506030000020004" pitchFamily="50" charset="0"/>
              </a:rPr>
              <a:t>Материалы для этой части презентации взяты из материалов</a:t>
            </a:r>
            <a:r>
              <a:rPr lang="en-US" sz="1500" dirty="0">
                <a:latin typeface="Proxima Nova Rg" panose="02000506030000020004" pitchFamily="50" charset="0"/>
              </a:rPr>
              <a:t>:</a:t>
            </a:r>
            <a:endParaRPr lang="ru-RU" sz="1500" dirty="0">
              <a:latin typeface="Proxima Nova Rg" panose="02000506030000020004" pitchFamily="50" charset="0"/>
            </a:endParaRPr>
          </a:p>
          <a:p>
            <a:pPr lvl="1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The Fundamentals of Efficient Synthesizable Finite State Machine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Design using NC-Verilog and </a:t>
            </a:r>
            <a:r>
              <a:rPr lang="en-US" sz="1500" dirty="0" err="1">
                <a:latin typeface="Proxima Nova Rg" panose="02000506030000020004" pitchFamily="50" charset="0"/>
              </a:rPr>
              <a:t>BuildGates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  <a:endParaRPr lang="en-US" sz="1500" dirty="0">
              <a:latin typeface="Proxima Nova Rg" panose="02000506030000020004" pitchFamily="50" charset="0"/>
            </a:endParaRPr>
          </a:p>
          <a:p>
            <a:pPr lvl="1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</a:p>
          <a:p>
            <a:pPr marL="0" indent="0">
              <a:buNone/>
            </a:pPr>
            <a:endParaRPr lang="en-US" sz="2400" b="1" dirty="0">
              <a:solidFill>
                <a:srgbClr val="7FB96B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			     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xmlns="" id="{9A28F76D-EE91-4856-B319-48736FCCA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49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КОНЕЧНЫЕ АВТОМАТЫ. КОДИРОВАНИЕ</a:t>
            </a:r>
            <a:r>
              <a:rPr lang="en-US" dirty="0"/>
              <a:t/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95EF119C-FD10-42C8-81C5-23028A7B6CE1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DF2A313E-79E1-4764-BE8F-49E335936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825" y="1292264"/>
            <a:ext cx="9027922" cy="4371935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xmlns="" id="{61EFF1F9-D661-4C31-8D60-1AC2B185D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3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КОНЕЧНЫЕ АВТОМАТЫ. ИСТОЧНИКИ ИНФОРМАЦИИ </a:t>
            </a:r>
            <a:r>
              <a:rPr lang="en-US" dirty="0"/>
              <a:t/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6" name="Объект 3">
            <a:extLst>
              <a:ext uri="{FF2B5EF4-FFF2-40B4-BE49-F238E27FC236}">
                <a16:creationId xmlns:a16="http://schemas.microsoft.com/office/drawing/2014/main" xmlns="" id="{8E8ED6A7-AC1E-4CFA-95D2-895B25FE8816}"/>
              </a:ext>
            </a:extLst>
          </p:cNvPr>
          <p:cNvSpPr txBox="1">
            <a:spLocks/>
          </p:cNvSpPr>
          <p:nvPr/>
        </p:nvSpPr>
        <p:spPr>
          <a:xfrm>
            <a:off x="706175" y="1295566"/>
            <a:ext cx="10243765" cy="4685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3200" dirty="0"/>
          </a:p>
          <a:p>
            <a:r>
              <a:rPr lang="ru-RU" sz="1600" dirty="0">
                <a:latin typeface="Proxima Nova Rg" panose="02000506030000020004" pitchFamily="50" charset="0"/>
              </a:rPr>
              <a:t>Описание конечного автомата должно быть легко модифицируемым.</a:t>
            </a:r>
          </a:p>
          <a:p>
            <a:r>
              <a:rPr lang="ru-RU" sz="1600" dirty="0">
                <a:latin typeface="Proxima Nova Rg" panose="02000506030000020004" pitchFamily="50" charset="0"/>
              </a:rPr>
              <a:t>Описание конечного автомата должно быть компактным.</a:t>
            </a:r>
          </a:p>
          <a:p>
            <a:r>
              <a:rPr lang="ru-RU" sz="1600" dirty="0">
                <a:latin typeface="Proxima Nova Rg" panose="02000506030000020004" pitchFamily="50" charset="0"/>
              </a:rPr>
              <a:t>Описание конечного автомата должно быть легким для понимания.</a:t>
            </a:r>
          </a:p>
          <a:p>
            <a:r>
              <a:rPr lang="ru-RU" sz="1600" dirty="0">
                <a:latin typeface="Proxima Nova Rg" panose="02000506030000020004" pitchFamily="50" charset="0"/>
              </a:rPr>
              <a:t>Описание конечного автомата должно облегчать отладку.</a:t>
            </a:r>
          </a:p>
          <a:p>
            <a:r>
              <a:rPr lang="ru-RU" sz="1600" dirty="0">
                <a:latin typeface="Proxima Nova Rg" panose="02000506030000020004" pitchFamily="50" charset="0"/>
              </a:rPr>
              <a:t>Описание конечного автомата должно давать эффективные результаты синтеза.</a:t>
            </a:r>
          </a:p>
          <a:p>
            <a:pPr marL="742950" indent="-742950">
              <a:buFont typeface="+mj-lt"/>
              <a:buAutoNum type="arabicPeriod"/>
            </a:pPr>
            <a:endParaRPr lang="ru-RU" sz="2600" dirty="0">
              <a:latin typeface="Proxima Nova Rg" panose="02000506030000020004" pitchFamily="50" charset="0"/>
            </a:endParaRPr>
          </a:p>
          <a:p>
            <a:pPr marL="0" indent="0" algn="ctr">
              <a:buNone/>
            </a:pPr>
            <a:r>
              <a:rPr lang="ru-RU" dirty="0">
                <a:latin typeface="Proxima Nova Rg" panose="02000506030000020004" pitchFamily="50" charset="0"/>
              </a:rPr>
              <a:t>          </a:t>
            </a:r>
            <a:r>
              <a:rPr lang="ru-RU" dirty="0">
                <a:solidFill>
                  <a:srgbClr val="E44F41"/>
                </a:solidFill>
                <a:latin typeface="Proxima Nova Rg" panose="02000506030000020004" pitchFamily="50" charset="0"/>
              </a:rPr>
              <a:t>Больше кода = больше ошибок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			     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xmlns="" id="{FB34B1C5-454A-40AF-9B8B-AEF9829CB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AA618ACB-BE0E-4144-A5EE-34131BD1451D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78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44A87BF5-0E80-4BE8-864F-DF5EB256A4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353" b="14021"/>
          <a:stretch/>
        </p:blipFill>
        <p:spPr>
          <a:xfrm>
            <a:off x="2179432" y="1414690"/>
            <a:ext cx="4358933" cy="390177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КОНЕЧНЫЕ АВТОМАТЫ. </a:t>
            </a:r>
            <a:br>
              <a:rPr lang="ru-RU" dirty="0"/>
            </a:br>
            <a:r>
              <a:rPr lang="en-US" dirty="0"/>
              <a:t>ONE ALWAYS BLOCK FSM</a:t>
            </a:r>
            <a:r>
              <a:rPr lang="ru-RU" dirty="0"/>
              <a:t> 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9561759E-56AD-42B5-83B1-C7E3AB118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45E380CC-E4AE-4264-B974-9A8F81A59E39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600403" y="1482173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>
                <a:solidFill>
                  <a:srgbClr val="0000FF"/>
                </a:solidFill>
                <a:latin typeface="JetBrainsMonoNL NF"/>
              </a:rPr>
              <a:t>module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JetBrainsMonoNL NF"/>
              </a:rPr>
              <a:t>fsm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(... ports ...);</a:t>
            </a:r>
          </a:p>
          <a:p>
            <a:r>
              <a:rPr lang="en-US" sz="1000" dirty="0">
                <a:solidFill>
                  <a:srgbClr val="0000FF"/>
                </a:solidFill>
                <a:latin typeface="JetBrainsMonoNL NF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JetBrainsMonoNL NF"/>
              </a:rPr>
              <a:t>fsm_pkg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::*;</a:t>
            </a:r>
          </a:p>
          <a:p>
            <a:r>
              <a:rPr lang="en-US" sz="1000" dirty="0" err="1">
                <a:solidFill>
                  <a:srgbClr val="0000FF"/>
                </a:solidFill>
                <a:latin typeface="JetBrainsMonoNL NF"/>
              </a:rPr>
              <a:t>state_e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state;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000" dirty="0">
                <a:solidFill>
                  <a:srgbClr val="000000"/>
                </a:solidFill>
                <a:latin typeface="JetBrainsMonoNL NF"/>
              </a:rPr>
            </a:br>
            <a:r>
              <a:rPr lang="en-US" sz="1000" dirty="0" err="1">
                <a:solidFill>
                  <a:srgbClr val="0000FF"/>
                </a:solidFill>
                <a:latin typeface="JetBrainsMonoNL NF"/>
              </a:rPr>
              <a:t>always_ff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@(</a:t>
            </a:r>
            <a:r>
              <a:rPr lang="en-US" sz="1000" dirty="0" err="1">
                <a:solidFill>
                  <a:srgbClr val="0000FF"/>
                </a:solidFill>
                <a:latin typeface="JetBrainsMonoNL NF"/>
              </a:rPr>
              <a:t>posedge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JetBrainsMonoNL NF"/>
              </a:rPr>
              <a:t>clk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, </a:t>
            </a:r>
            <a:r>
              <a:rPr lang="en-US" sz="1000" dirty="0" err="1">
                <a:solidFill>
                  <a:srgbClr val="0000FF"/>
                </a:solidFill>
                <a:latin typeface="JetBrainsMonoNL NF"/>
              </a:rPr>
              <a:t>negedge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JetBrainsMonoNL NF"/>
              </a:rPr>
              <a:t>rst_n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)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(!</a:t>
            </a:r>
            <a:r>
              <a:rPr lang="en-US" sz="1000" dirty="0" err="1">
                <a:solidFill>
                  <a:srgbClr val="000000"/>
                </a:solidFill>
                <a:latin typeface="JetBrainsMonoNL NF"/>
              </a:rPr>
              <a:t>rst_n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)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begin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state     &lt;= IDLE;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&lt;outputs&gt; &lt;= </a:t>
            </a:r>
            <a:r>
              <a:rPr lang="en-US" sz="1000" dirty="0">
                <a:solidFill>
                  <a:srgbClr val="098658"/>
                </a:solidFill>
                <a:latin typeface="JetBrainsMonoNL NF"/>
              </a:rPr>
              <a:t>'0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end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begin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state &lt;= XXX;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&lt;outputs&gt; &lt;= </a:t>
            </a:r>
            <a:r>
              <a:rPr lang="en-US" sz="1000" dirty="0">
                <a:solidFill>
                  <a:srgbClr val="098658"/>
                </a:solidFill>
                <a:latin typeface="JetBrainsMonoNL NF"/>
              </a:rPr>
              <a:t>'0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case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(state)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    IDLE :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(go)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begin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             </a:t>
            </a:r>
            <a:r>
              <a:rPr lang="en-US" sz="1000" dirty="0" err="1">
                <a:solidFill>
                  <a:srgbClr val="000000"/>
                </a:solidFill>
                <a:latin typeface="JetBrainsMonoNL NF"/>
              </a:rPr>
              <a:t>rd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&lt;= </a:t>
            </a:r>
            <a:r>
              <a:rPr lang="en-US" sz="1000" dirty="0">
                <a:solidFill>
                  <a:srgbClr val="098658"/>
                </a:solidFill>
                <a:latin typeface="JetBrainsMonoNL NF"/>
              </a:rPr>
              <a:t>'1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           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end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           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else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    READ :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begin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             </a:t>
            </a:r>
            <a:r>
              <a:rPr lang="en-US" sz="1000" dirty="0" err="1">
                <a:solidFill>
                  <a:srgbClr val="000000"/>
                </a:solidFill>
                <a:latin typeface="JetBrainsMonoNL NF"/>
              </a:rPr>
              <a:t>rd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 &lt;= </a:t>
            </a:r>
            <a:r>
              <a:rPr lang="en-US" sz="1000" dirty="0">
                <a:solidFill>
                  <a:srgbClr val="098658"/>
                </a:solidFill>
                <a:latin typeface="JetBrainsMonoNL NF"/>
              </a:rPr>
              <a:t>'1</a:t>
            </a:r>
            <a:r>
              <a:rPr lang="en-US" sz="10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           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end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    ...</a:t>
            </a: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000" dirty="0" err="1">
                <a:solidFill>
                  <a:srgbClr val="0000FF"/>
                </a:solidFill>
                <a:latin typeface="JetBrainsMonoNL NF"/>
              </a:rPr>
              <a:t>endcase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000" dirty="0">
                <a:solidFill>
                  <a:srgbClr val="0000FF"/>
                </a:solidFill>
                <a:latin typeface="JetBrainsMonoNL NF"/>
              </a:rPr>
              <a:t>end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 err="1">
                <a:solidFill>
                  <a:srgbClr val="0000FF"/>
                </a:solidFill>
                <a:latin typeface="JetBrainsMonoNL NF"/>
              </a:rPr>
              <a:t>endmodule</a:t>
            </a:r>
            <a:endParaRPr lang="en-US" sz="10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0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000" dirty="0">
                <a:solidFill>
                  <a:srgbClr val="000000"/>
                </a:solidFill>
                <a:latin typeface="JetBrainsMonoNL NF"/>
              </a:rPr>
            </a:br>
            <a:endParaRPr lang="en-US" sz="1000" b="0" dirty="0">
              <a:solidFill>
                <a:srgbClr val="000000"/>
              </a:solidFill>
              <a:effectLst/>
              <a:latin typeface="JetBrainsMonoNL NF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37516" y="2506130"/>
            <a:ext cx="1173579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Proxima Nova Rg" panose="02000506030000020004" pitchFamily="50" charset="0"/>
              </a:rPr>
              <a:t>Present state being registered</a:t>
            </a:r>
            <a:endParaRPr lang="ru-RU" sz="1000" b="1" dirty="0">
              <a:latin typeface="Proxima Nova Rg" panose="02000506030000020004" pitchFamily="50" charset="0"/>
            </a:endParaRPr>
          </a:p>
        </p:txBody>
      </p:sp>
      <p:cxnSp>
        <p:nvCxnSpPr>
          <p:cNvPr id="12" name="Прямая со стрелкой 11"/>
          <p:cNvCxnSpPr>
            <a:cxnSpLocks/>
          </p:cNvCxnSpPr>
          <p:nvPr/>
        </p:nvCxnSpPr>
        <p:spPr>
          <a:xfrm flipH="1" flipV="1">
            <a:off x="8794750" y="2676525"/>
            <a:ext cx="742766" cy="296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537516" y="3205721"/>
            <a:ext cx="1173579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Proxima Nova Rg" panose="02000506030000020004" pitchFamily="50" charset="0"/>
              </a:rPr>
              <a:t>Next outputs being registered</a:t>
            </a:r>
            <a:endParaRPr lang="ru-RU" sz="1000" b="1" dirty="0">
              <a:latin typeface="Proxima Nova Rg" panose="02000506030000020004" pitchFamily="50" charset="0"/>
            </a:endParaRPr>
          </a:p>
        </p:txBody>
      </p:sp>
      <p:cxnSp>
        <p:nvCxnSpPr>
          <p:cNvPr id="18" name="Прямая со стрелкой 17"/>
          <p:cNvCxnSpPr>
            <a:cxnSpLocks/>
          </p:cNvCxnSpPr>
          <p:nvPr/>
        </p:nvCxnSpPr>
        <p:spPr>
          <a:xfrm flipH="1">
            <a:off x="8566150" y="3405776"/>
            <a:ext cx="971366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>
            <a:cxnSpLocks/>
          </p:cNvCxnSpPr>
          <p:nvPr/>
        </p:nvCxnSpPr>
        <p:spPr>
          <a:xfrm flipH="1">
            <a:off x="9118600" y="3605831"/>
            <a:ext cx="434700" cy="24861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>
            <a:cxnSpLocks/>
          </p:cNvCxnSpPr>
          <p:nvPr/>
        </p:nvCxnSpPr>
        <p:spPr>
          <a:xfrm flipH="1">
            <a:off x="8705850" y="3605831"/>
            <a:ext cx="942554" cy="81376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553300" y="3740720"/>
            <a:ext cx="1248050" cy="8617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JetBrainsMonoNL NF" panose="02000009000000000000" pitchFamily="50" charset="0"/>
                <a:ea typeface="JetBrainsMonoNL NF" panose="02000009000000000000" pitchFamily="50" charset="0"/>
                <a:cs typeface="JetBrainsMonoNL NF" panose="02000009000000000000" pitchFamily="50" charset="0"/>
              </a:rPr>
              <a:t>s</a:t>
            </a:r>
            <a:r>
              <a:rPr lang="en-US" sz="1000" b="1" dirty="0" smtClean="0">
                <a:latin typeface="JetBrainsMonoNL NF" panose="02000009000000000000" pitchFamily="50" charset="0"/>
                <a:ea typeface="JetBrainsMonoNL NF" panose="02000009000000000000" pitchFamily="50" charset="0"/>
                <a:cs typeface="JetBrainsMonoNL NF" panose="02000009000000000000" pitchFamily="50" charset="0"/>
              </a:rPr>
              <a:t>tate &lt;= READ;</a:t>
            </a:r>
          </a:p>
          <a:p>
            <a:endParaRPr lang="en-US" sz="1000" b="1" dirty="0">
              <a:latin typeface="JetBrainsMonoNL NF" panose="02000009000000000000" pitchFamily="50" charset="0"/>
              <a:ea typeface="JetBrainsMonoNL NF" panose="02000009000000000000" pitchFamily="50" charset="0"/>
              <a:cs typeface="JetBrainsMonoNL NF" panose="02000009000000000000" pitchFamily="50" charset="0"/>
            </a:endParaRPr>
          </a:p>
          <a:p>
            <a:r>
              <a:rPr lang="en-US" sz="1000" b="1" dirty="0">
                <a:latin typeface="JetBrainsMonoNL NF" panose="02000009000000000000" pitchFamily="50" charset="0"/>
                <a:ea typeface="JetBrainsMonoNL NF" panose="02000009000000000000" pitchFamily="50" charset="0"/>
                <a:cs typeface="JetBrainsMonoNL NF" panose="02000009000000000000" pitchFamily="50" charset="0"/>
              </a:rPr>
              <a:t>s</a:t>
            </a:r>
            <a:r>
              <a:rPr lang="en-US" sz="1000" b="1" dirty="0" smtClean="0">
                <a:latin typeface="JetBrainsMonoNL NF" panose="02000009000000000000" pitchFamily="50" charset="0"/>
                <a:ea typeface="JetBrainsMonoNL NF" panose="02000009000000000000" pitchFamily="50" charset="0"/>
                <a:cs typeface="JetBrainsMonoNL NF" panose="02000009000000000000" pitchFamily="50" charset="0"/>
              </a:rPr>
              <a:t>tate &lt;= IDLE;</a:t>
            </a:r>
          </a:p>
          <a:p>
            <a:endParaRPr lang="en-US" sz="1000" b="1" dirty="0">
              <a:latin typeface="JetBrainsMonoNL NF" panose="02000009000000000000" pitchFamily="50" charset="0"/>
              <a:ea typeface="JetBrainsMonoNL NF" panose="02000009000000000000" pitchFamily="50" charset="0"/>
              <a:cs typeface="JetBrainsMonoNL NF" panose="02000009000000000000" pitchFamily="50" charset="0"/>
            </a:endParaRPr>
          </a:p>
          <a:p>
            <a:r>
              <a:rPr lang="en-US" sz="1000" b="1" dirty="0">
                <a:latin typeface="JetBrainsMonoNL NF" panose="02000009000000000000" pitchFamily="50" charset="0"/>
                <a:ea typeface="JetBrainsMonoNL NF" panose="02000009000000000000" pitchFamily="50" charset="0"/>
                <a:cs typeface="JetBrainsMonoNL NF" panose="02000009000000000000" pitchFamily="50" charset="0"/>
              </a:rPr>
              <a:t>s</a:t>
            </a:r>
            <a:r>
              <a:rPr lang="en-US" sz="1000" b="1" dirty="0" smtClean="0">
                <a:latin typeface="JetBrainsMonoNL NF" panose="02000009000000000000" pitchFamily="50" charset="0"/>
                <a:ea typeface="JetBrainsMonoNL NF" panose="02000009000000000000" pitchFamily="50" charset="0"/>
                <a:cs typeface="JetBrainsMonoNL NF" panose="02000009000000000000" pitchFamily="50" charset="0"/>
              </a:rPr>
              <a:t>tate &lt;= DLY;</a:t>
            </a:r>
            <a:endParaRPr lang="ru-RU" sz="1000" b="1" dirty="0">
              <a:latin typeface="JetBrainsMonoNL NF" panose="02000009000000000000" pitchFamily="50" charset="0"/>
              <a:ea typeface="JetBrainsMonoNL NF" panose="02000009000000000000" pitchFamily="50" charset="0"/>
              <a:cs typeface="JetBrainsMonoNL NF" panose="02000009000000000000" pitchFamily="50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661151" y="2175160"/>
            <a:ext cx="4197350" cy="3016210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endParaRPr lang="en-US" sz="1000" dirty="0" smtClean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  <a:p>
            <a:endParaRPr lang="en-US" sz="1000" dirty="0" smtClean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  <a:p>
            <a:endParaRPr lang="en-US" sz="1000" dirty="0" smtClean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  <a:p>
            <a:endParaRPr lang="en-US" sz="1000" dirty="0" smtClean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  <a:p>
            <a:endParaRPr lang="en-US" sz="1000" dirty="0" smtClean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  <a:p>
            <a:endParaRPr lang="en-US" sz="1000" dirty="0" smtClean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  <a:p>
            <a:endParaRPr lang="en-US" sz="1000" dirty="0" smtClean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  <a:p>
            <a:endParaRPr lang="en-US" sz="1000" dirty="0" smtClean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  <a:p>
            <a:endParaRPr lang="en-US" sz="1000" dirty="0" smtClean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  <a:p>
            <a:endParaRPr lang="en-US" sz="1000" dirty="0">
              <a:latin typeface="Proxima Nova Rg" panose="02000506030000020004" pitchFamily="50" charset="0"/>
            </a:endParaRPr>
          </a:p>
        </p:txBody>
      </p:sp>
      <p:sp>
        <p:nvSpPr>
          <p:cNvPr id="29" name="Прямоугольник 28"/>
          <p:cNvSpPr/>
          <p:nvPr/>
        </p:nvSpPr>
        <p:spPr>
          <a:xfrm>
            <a:off x="9747068" y="4545571"/>
            <a:ext cx="1173579" cy="400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/>
          <p:cNvSpPr txBox="1"/>
          <p:nvPr/>
        </p:nvSpPr>
        <p:spPr>
          <a:xfrm>
            <a:off x="9747068" y="4537956"/>
            <a:ext cx="1173579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Proxima Nova Rg" panose="02000506030000020004" pitchFamily="50" charset="0"/>
              </a:rPr>
              <a:t>Next states being registered</a:t>
            </a:r>
            <a:endParaRPr lang="ru-RU" sz="1000" b="1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73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КОНЕЧНЫЕ АВТОМАТЫ. </a:t>
            </a:r>
            <a:br>
              <a:rPr lang="ru-RU" dirty="0"/>
            </a:br>
            <a:r>
              <a:rPr lang="en-US" dirty="0"/>
              <a:t>TWO ALWAYS BLOCK FSM</a:t>
            </a: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D13D3EF4-781E-43BA-BA2C-06D83AE67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00" y="1369809"/>
            <a:ext cx="10683638" cy="4622094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xmlns="" id="{87CD5153-1DB6-4641-808B-4340066CC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C6BAC3C8-A584-46C3-9B97-FD55C84142C9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787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КОНЕЧНЫЕ АВТОМАТЫ. </a:t>
            </a:r>
            <a:br>
              <a:rPr lang="ru-RU" dirty="0"/>
            </a:br>
            <a:r>
              <a:rPr lang="en-US" dirty="0"/>
              <a:t>TWO ALWAYS BLOCK FSM</a:t>
            </a: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D13D3EF4-781E-43BA-BA2C-06D83AE67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00" y="1369809"/>
            <a:ext cx="10683638" cy="4622094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xmlns="" id="{87CD5153-1DB6-4641-808B-4340066CC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C6BAC3C8-A584-46C3-9B97-FD55C84142C9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05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Shape&#10;&#10;Description automatically generated">
            <a:extLst>
              <a:ext uri="{FF2B5EF4-FFF2-40B4-BE49-F238E27FC236}">
                <a16:creationId xmlns:a16="http://schemas.microsoft.com/office/drawing/2014/main" xmlns="" id="{E048C988-922C-7840-B072-ADE04BB50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612C547B-476C-EF44-85B6-D84B5A2BC5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929" b="11929"/>
          <a:stretch/>
        </p:blipFill>
        <p:spPr>
          <a:xfrm>
            <a:off x="766762" y="2494150"/>
            <a:ext cx="1872377" cy="1872377"/>
          </a:xfrm>
          <a:prstGeom prst="ellipse">
            <a:avLst/>
          </a:prstGeom>
          <a:ln>
            <a:noFill/>
          </a:ln>
          <a:effectLst/>
        </p:spPr>
      </p:pic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A5A4EDB8-A507-872D-D397-A8DE7251E4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18726" y="2155596"/>
            <a:ext cx="4599391" cy="338554"/>
          </a:xfrm>
        </p:spPr>
        <p:txBody>
          <a:bodyPr>
            <a:normAutofit fontScale="92500" lnSpcReduction="20000"/>
          </a:bodyPr>
          <a:lstStyle/>
          <a:p>
            <a:r>
              <a:rPr lang="ru-RU" sz="2400" dirty="0">
                <a:latin typeface="PROXIMA NOVA SEMIBOLD" panose="02000506030000020004" pitchFamily="2" charset="0"/>
              </a:rPr>
              <a:t>Александр Силантьев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A846B05-95D1-0A48-3DC6-DA3E385E5F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18726" y="2494150"/>
            <a:ext cx="7817584" cy="338554"/>
          </a:xfrm>
        </p:spPr>
        <p:txBody>
          <a:bodyPr>
            <a:noAutofit/>
          </a:bodyPr>
          <a:lstStyle/>
          <a:p>
            <a:r>
              <a:rPr lang="ru-RU" b="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Университета МИЭТ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D2B0F42F-11E0-FF41-B530-62A38C7C31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18726" y="2832704"/>
            <a:ext cx="8335196" cy="2497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Окончил МИЭТ в 2014 году</a:t>
            </a:r>
          </a:p>
          <a:p>
            <a:pPr>
              <a:lnSpc>
                <a:spcPct val="100000"/>
              </a:lnSpc>
            </a:pPr>
            <a:r>
              <a:rPr lang="ru-RU" sz="1500" dirty="0" smtClean="0">
                <a:solidFill>
                  <a:srgbClr val="000000"/>
                </a:solidFill>
              </a:rPr>
              <a:t>14-летний </a:t>
            </a:r>
            <a:r>
              <a:rPr lang="ru-RU" sz="1500" dirty="0">
                <a:solidFill>
                  <a:srgbClr val="000000"/>
                </a:solidFill>
              </a:rPr>
              <a:t>опыт инженерной деятельности в области проектирования IP-ядер и </a:t>
            </a:r>
            <a:r>
              <a:rPr lang="ru-RU" sz="1500" dirty="0" err="1">
                <a:solidFill>
                  <a:srgbClr val="000000"/>
                </a:solidFill>
              </a:rPr>
              <a:t>СнК</a:t>
            </a:r>
            <a:endParaRPr lang="ru-RU" sz="1500" dirty="0">
              <a:solidFill>
                <a:srgbClr val="000000"/>
              </a:solidFill>
            </a:endParaRP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Старший преподаватель института МПСУ МИЭТ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Организатор первого в России инженерного </a:t>
            </a:r>
            <a:r>
              <a:rPr lang="ru-RU" sz="1500" dirty="0" err="1">
                <a:solidFill>
                  <a:srgbClr val="000000"/>
                </a:solidFill>
              </a:rPr>
              <a:t>хакатона</a:t>
            </a:r>
            <a:r>
              <a:rPr lang="ru-RU" sz="1500" dirty="0">
                <a:solidFill>
                  <a:srgbClr val="000000"/>
                </a:solidFill>
              </a:rPr>
              <a:t> по микроэлектронике и системам на кристалле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 2014 года организатор семинаров, школ и олимпиад по популяризации электроники среди студентов и школьников</a:t>
            </a:r>
          </a:p>
        </p:txBody>
      </p:sp>
    </p:spTree>
    <p:extLst>
      <p:ext uri="{BB962C8B-B14F-4D97-AF65-F5344CB8AC3E}">
        <p14:creationId xmlns:p14="http://schemas.microsoft.com/office/powerpoint/2010/main" val="1635163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5D9DE2FA-7CB3-415E-BE09-7606D4D69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673" y="1453625"/>
            <a:ext cx="8434653" cy="449915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КОНЕЧНЫЕ АВТОМАТЫ. </a:t>
            </a:r>
            <a:br>
              <a:rPr lang="ru-RU" dirty="0"/>
            </a:br>
            <a:r>
              <a:rPr lang="en-US" dirty="0"/>
              <a:t>FOUR ALWAYS BLOCK FSM</a:t>
            </a:r>
            <a:r>
              <a:rPr lang="ru-RU" dirty="0"/>
              <a:t> 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xmlns="" id="{8902F3E7-5865-40F2-B70D-9C2FAC443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7DF6CC67-9F86-411D-80C8-77C3729A9B64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787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КОНЕЧНЫЕ АВТОМАТЫ. </a:t>
            </a:r>
            <a:r>
              <a:rPr lang="en-US" dirty="0"/>
              <a:t>ENUM</a:t>
            </a:r>
            <a:r>
              <a:rPr lang="ru-RU" dirty="0"/>
              <a:t> 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2FF2E598-4F80-4CD4-857A-4666A1D1F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48" y="1094069"/>
            <a:ext cx="5395374" cy="222786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ABC95111-9CDD-4E69-BE9E-3A8E370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2898" y="3492006"/>
            <a:ext cx="8832720" cy="2272185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xmlns="" id="{14A5737F-AA70-4430-8E88-AF6529CCFE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5FFA350E-75B6-4D42-A967-C496FC8BF400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787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КОНЕЧНЫЕ АВТОМАТЫ. РЕГИСТР </a:t>
            </a:r>
            <a:br>
              <a:rPr lang="ru-RU" dirty="0"/>
            </a:br>
            <a:r>
              <a:rPr lang="ru-RU" dirty="0"/>
              <a:t>СОСТОЯНИЯ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F2BAA501-ADA1-4BC1-B9D4-7866D15A8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00" y="1397814"/>
            <a:ext cx="6841512" cy="10810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AEDAB39-2F03-49F5-B343-9CAC211C8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4524" y="2419350"/>
            <a:ext cx="6092768" cy="129166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D1FA73E7-F87F-4788-9C6C-53D9255894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4524" y="3711017"/>
            <a:ext cx="9076471" cy="21021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B61CD15-FF0A-43EF-BA29-05122AB74A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360D5FA9-96EC-4885-BD06-E2AE65C4A74F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0378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КОНЕЧНЫЕ АВТОМАТЫ. ЧИТАЕМОСТЬ 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59A6F3DB-D7AF-4581-B148-E179C560F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26" y="2233156"/>
            <a:ext cx="5206684" cy="23916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8425DC68-34C8-4F04-B4C2-085703C2A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092" y="2233156"/>
            <a:ext cx="4490722" cy="2391688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xmlns="" id="{6FC903A5-96EF-47BF-A997-F8A1A4029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9DF166DC-3EAB-474B-9259-43F17C76706F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0378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A5B8064A-98DA-4635-B554-DF203B6C7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7364" y="1406973"/>
            <a:ext cx="6399592" cy="449527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КОНЕЧНЫЕ АВТОМАТЫ. ПЕТЛЯ В ГРАФЕ </a:t>
            </a:r>
            <a:br>
              <a:rPr lang="ru-RU" dirty="0"/>
            </a:br>
            <a:r>
              <a:rPr lang="ru-RU" dirty="0"/>
              <a:t>СОСТОЯНИЙ 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xmlns="" id="{D9042014-3694-4FAB-ABB9-96B63ADA5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0DA99124-1572-4E0D-932B-742B2B353AE2}"/>
              </a:ext>
            </a:extLst>
          </p:cNvPr>
          <p:cNvSpPr/>
          <p:nvPr/>
        </p:nvSpPr>
        <p:spPr>
          <a:xfrm>
            <a:off x="120650" y="6001617"/>
            <a:ext cx="119507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Clifford E. Cummings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Finite State Machine (FSM) Design &amp; Synthesis using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SystemVerilog</a:t>
            </a:r>
            <a:r>
              <a:rPr lang="en-US" sz="1500" dirty="0">
                <a:latin typeface="Proxima Nova Rg" panose="02000506030000020004" pitchFamily="50" charset="0"/>
              </a:rPr>
              <a:t> - Part I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037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5A7B61FB-41FF-487E-906D-20767711D79E}"/>
              </a:ext>
            </a:extLst>
          </p:cNvPr>
          <p:cNvSpPr/>
          <p:nvPr/>
        </p:nvSpPr>
        <p:spPr>
          <a:xfrm>
            <a:off x="407111" y="1278739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game_top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#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clk_mhz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clk_mhz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strobe_to_update_xy_counter_width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strobe_to_update_xy_counter_width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i_game_top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(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clk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(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(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launch_key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|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key          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left_right_keys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(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key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], key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hsync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(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hsync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vsync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(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vsync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rgb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(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);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5542" y="1635889"/>
            <a:ext cx="4831557" cy="1015663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Вся логика скрыта в модуле </a:t>
            </a:r>
            <a:r>
              <a:rPr lang="en-US" sz="1500" dirty="0" err="1">
                <a:latin typeface="Proxima Nova Rg" panose="02000506030000020004" pitchFamily="50" charset="0"/>
              </a:rPr>
              <a:t>game_top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  <a:endParaRPr lang="en-US" sz="1500" dirty="0">
              <a:latin typeface="Proxima Nova Rg" panose="02000506030000020004" pitchFamily="50" charset="0"/>
            </a:endParaRPr>
          </a:p>
          <a:p>
            <a:r>
              <a:rPr lang="ru-RU" sz="1500" dirty="0">
                <a:latin typeface="Proxima Nova Rg" panose="02000506030000020004" pitchFamily="50" charset="0"/>
              </a:rPr>
              <a:t>В него параметрами передается тактовая частота в МГц и разрядность счетчика для обновления координат объектов.</a:t>
            </a: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>
            <a:off x="5220871" y="2143721"/>
            <a:ext cx="1634671" cy="28615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116903" y="3139079"/>
            <a:ext cx="4519041" cy="1015663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Игра запускается по нажатию на любую клавишу.</a:t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en-US" sz="1500" dirty="0">
                <a:latin typeface="Proxima Nova Rg" panose="02000506030000020004" pitchFamily="50" charset="0"/>
              </a:rPr>
              <a:t>Key[0] Key[1] </a:t>
            </a:r>
            <a:r>
              <a:rPr lang="ru-RU" sz="1500" dirty="0">
                <a:latin typeface="Proxima Nova Rg" panose="02000506030000020004" pitchFamily="50" charset="0"/>
              </a:rPr>
              <a:t>управляют движением влево и вправо.</a:t>
            </a:r>
          </a:p>
        </p:txBody>
      </p:sp>
      <p:cxnSp>
        <p:nvCxnSpPr>
          <p:cNvPr id="25" name="Прямая со стрелкой 24"/>
          <p:cNvCxnSpPr>
            <a:cxnSpLocks/>
            <a:stCxn id="24" idx="1"/>
          </p:cNvCxnSpPr>
          <p:nvPr/>
        </p:nvCxnSpPr>
        <p:spPr>
          <a:xfrm flipH="1">
            <a:off x="6096000" y="3646911"/>
            <a:ext cx="1020903" cy="99535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DDBF5F1-F884-4ADC-89DA-399C01156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EB932143-4C09-4304-959D-D7E3B1A7F1A8}"/>
              </a:ext>
            </a:extLst>
          </p:cNvPr>
          <p:cNvSpPr/>
          <p:nvPr/>
        </p:nvSpPr>
        <p:spPr>
          <a:xfrm>
            <a:off x="6702367" y="4928156"/>
            <a:ext cx="6096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assign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red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4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assign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green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4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assign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blue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4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188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GAME_TOP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95394" y="1891608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Генератор развертки </a:t>
            </a:r>
            <a:r>
              <a:rPr lang="en-US" sz="1500" dirty="0">
                <a:latin typeface="Proxima Nova Rg" panose="02000506030000020004" pitchFamily="50" charset="0"/>
              </a:rPr>
              <a:t>VGA </a:t>
            </a:r>
            <a:r>
              <a:rPr lang="ru-RU" sz="1500" dirty="0">
                <a:latin typeface="Proxima Nova Rg" panose="02000506030000020004" pitchFamily="50" charset="0"/>
              </a:rPr>
              <a:t>изображения. Генерирует сигналы </a:t>
            </a:r>
            <a:r>
              <a:rPr lang="en-US" sz="1500" dirty="0" err="1">
                <a:latin typeface="Proxima Nova Rg" panose="02000506030000020004" pitchFamily="50" charset="0"/>
              </a:rPr>
              <a:t>hsync</a:t>
            </a:r>
            <a:r>
              <a:rPr lang="en-US" sz="1500" dirty="0">
                <a:latin typeface="Proxima Nova Rg" panose="02000506030000020004" pitchFamily="50" charset="0"/>
              </a:rPr>
              <a:t> </a:t>
            </a:r>
            <a:r>
              <a:rPr lang="en-US" sz="1500" dirty="0" err="1">
                <a:latin typeface="Proxima Nova Rg" panose="02000506030000020004" pitchFamily="50" charset="0"/>
              </a:rPr>
              <a:t>vsync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68058" y="4024339"/>
            <a:ext cx="4658893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Генератор выдает текущие координаты пикселя, который передается на </a:t>
            </a:r>
            <a:r>
              <a:rPr lang="en-US" sz="1500" dirty="0">
                <a:latin typeface="Proxima Nova Rg" panose="02000506030000020004" pitchFamily="50" charset="0"/>
              </a:rPr>
              <a:t>VGA </a:t>
            </a:r>
            <a:r>
              <a:rPr lang="ru-RU" sz="1500" dirty="0">
                <a:latin typeface="Proxima Nova Rg" panose="02000506030000020004" pitchFamily="50" charset="0"/>
              </a:rPr>
              <a:t>интерфейс.</a:t>
            </a:r>
          </a:p>
        </p:txBody>
      </p:sp>
      <p:cxnSp>
        <p:nvCxnSpPr>
          <p:cNvPr id="25" name="Прямая со стрелкой 24"/>
          <p:cNvCxnSpPr>
            <a:cxnSpLocks/>
            <a:stCxn id="24" idx="1"/>
          </p:cNvCxnSpPr>
          <p:nvPr/>
        </p:nvCxnSpPr>
        <p:spPr>
          <a:xfrm flipH="1">
            <a:off x="4360985" y="4301338"/>
            <a:ext cx="2807073" cy="161348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BCCDF49-4AB8-4AAD-BF52-ED9C73AD2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19C4C69A-E214-4A4F-ACE1-6D43FC4ABED6}"/>
              </a:ext>
            </a:extLst>
          </p:cNvPr>
          <p:cNvSpPr/>
          <p:nvPr/>
        </p:nvSpPr>
        <p:spPr>
          <a:xfrm>
            <a:off x="365049" y="1131437"/>
            <a:ext cx="6096000" cy="560153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vga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#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N_MIXER_PIPE_STAGES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`N_MIXER_PIPE_STAGES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HPOS_WIDTH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`X_WIDTH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VPOS_WIDTH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`Y_WIDTH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CLK_MHZ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clk_mhz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i_vga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(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clk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hsync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hsync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vsync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vsync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display_on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display_on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hpos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pixel_x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vpos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pixel_y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);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4167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</a:t>
            </a:r>
            <a:r>
              <a:rPr lang="ru-RU" dirty="0"/>
              <a:t>. СПРАЙТОВАЯ </a:t>
            </a:r>
            <a:br>
              <a:rPr lang="ru-RU" dirty="0"/>
            </a:br>
            <a:r>
              <a:rPr lang="ru-RU" dirty="0"/>
              <a:t>ГРАФИКА</a:t>
            </a:r>
            <a:endParaRPr lang="en-US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3" name="AutoShape 2" descr="Спрайтовая графика: руководство по созданию спрайтов от А до Я | CoderNe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4" descr="Спрайтовая графика: руководство по созданию спрайтов от А до Я | CoderNe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48" name="Picture 8" descr="https://andybrown.me.uk/wp-content/images/ase/world_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058850"/>
            <a:ext cx="5820949" cy="3892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xmlns="" id="{466859FF-323C-4400-A822-C8643757F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CBCC6C93-85C4-4D4F-953A-FD1FF0FA9E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994" y="2058850"/>
            <a:ext cx="5332894" cy="389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224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</a:t>
            </a:r>
            <a:r>
              <a:rPr lang="ru-RU" dirty="0"/>
              <a:t>. </a:t>
            </a:r>
            <a:r>
              <a:rPr lang="en-US" dirty="0"/>
              <a:t>GAME_TOP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68058" y="1611743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Размер спрайта в пикселях. В данном случае 8 на 8.</a:t>
            </a:r>
          </a:p>
          <a:p>
            <a:endParaRPr lang="ru-RU" sz="1500" dirty="0">
              <a:latin typeface="Proxima Nova Rg" panose="02000506030000020004" pitchFamily="50" charset="0"/>
            </a:endParaRP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>
            <a:off x="3785488" y="1888742"/>
            <a:ext cx="3382570" cy="12315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168058" y="4024339"/>
            <a:ext cx="4831557" cy="1246495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Паттерн спрайта. Где каждый пиксель закодирован 4 битами.</a:t>
            </a:r>
            <a:r>
              <a:rPr lang="en-US" sz="1500" dirty="0">
                <a:latin typeface="Proxima Nova Rg" panose="02000506030000020004" pitchFamily="50" charset="0"/>
              </a:rPr>
              <a:t> ENABLE RED GREEN BLUE</a:t>
            </a:r>
            <a:br>
              <a:rPr lang="en-US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Цвет задается 3 битами.</a:t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en-US" sz="1500" dirty="0">
                <a:latin typeface="Proxima Nova Rg" panose="02000506030000020004" pitchFamily="50" charset="0"/>
              </a:rPr>
              <a:t>ENABLE </a:t>
            </a:r>
            <a:r>
              <a:rPr lang="ru-RU" sz="1500" dirty="0">
                <a:latin typeface="Proxima Nova Rg" panose="02000506030000020004" pitchFamily="50" charset="0"/>
              </a:rPr>
              <a:t>отвечает за то, должен ли пиксель гореть. </a:t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Важно при наложении спрайтов друг на друга.</a:t>
            </a:r>
          </a:p>
        </p:txBody>
      </p:sp>
      <p:cxnSp>
        <p:nvCxnSpPr>
          <p:cNvPr id="25" name="Прямая со стрелкой 24"/>
          <p:cNvCxnSpPr>
            <a:cxnSpLocks/>
            <a:stCxn id="24" idx="1"/>
          </p:cNvCxnSpPr>
          <p:nvPr/>
        </p:nvCxnSpPr>
        <p:spPr>
          <a:xfrm flipH="1">
            <a:off x="4098814" y="4647587"/>
            <a:ext cx="3069244" cy="4467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E28B877-143C-44B3-9E50-87B2EC3C4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21C51D7D-3153-4C17-AB2B-D56476227FD9}"/>
              </a:ext>
            </a:extLst>
          </p:cNvPr>
          <p:cNvSpPr/>
          <p:nvPr/>
        </p:nvSpPr>
        <p:spPr>
          <a:xfrm>
            <a:off x="394322" y="1194736"/>
            <a:ext cx="6096000" cy="51398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game_sprite_top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#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SPRITE_WIDTH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8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SPRITE_HEIGHT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8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DX_WIDTH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DY_WIDTH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ROW_0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32'h000cc000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ROW_1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32'h00cccc00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ROW_2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32'h0cceecc0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ROW_3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32'hcccccccc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ROW_4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32'hcc0cc0cc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ROW_5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32'hcc0cc0cc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ROW_6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32'hcc0cc0cc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ROW_7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32'hcc0cc0cc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strobe_to_update_xy_counter_width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strobe_to_update_xy_counter_width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)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26763072-A3DB-409F-9646-1E16B1A72FD1}"/>
              </a:ext>
            </a:extLst>
          </p:cNvPr>
          <p:cNvSpPr txBox="1"/>
          <p:nvPr/>
        </p:nvSpPr>
        <p:spPr>
          <a:xfrm>
            <a:off x="7168058" y="2342394"/>
            <a:ext cx="4831557" cy="323165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Разрядность приращения</a:t>
            </a:r>
            <a:r>
              <a:rPr lang="en-US" sz="1500" dirty="0">
                <a:latin typeface="Proxima Nova Rg" panose="02000506030000020004" pitchFamily="50" charset="0"/>
              </a:rPr>
              <a:t> </a:t>
            </a:r>
            <a:r>
              <a:rPr lang="ru-RU" sz="1500" dirty="0">
                <a:latin typeface="Proxima Nova Rg" panose="02000506030000020004" pitchFamily="50" charset="0"/>
              </a:rPr>
              <a:t>координат по осям </a:t>
            </a:r>
            <a:r>
              <a:rPr lang="en-US" sz="1500" dirty="0">
                <a:latin typeface="Proxima Nova Rg" panose="02000506030000020004" pitchFamily="50" charset="0"/>
              </a:rPr>
              <a:t>X </a:t>
            </a:r>
            <a:r>
              <a:rPr lang="ru-RU" sz="1500" dirty="0">
                <a:latin typeface="Proxima Nova Rg" panose="02000506030000020004" pitchFamily="50" charset="0"/>
              </a:rPr>
              <a:t>и  </a:t>
            </a:r>
            <a:r>
              <a:rPr lang="en-US" sz="1500" dirty="0">
                <a:latin typeface="Proxima Nova Rg" panose="02000506030000020004" pitchFamily="50" charset="0"/>
              </a:rPr>
              <a:t>Y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xmlns="" id="{0D738A22-0F39-40AB-B44E-275F521FDE8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3734334" y="2503977"/>
            <a:ext cx="3433724" cy="35577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4845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662384A2-2E1A-401B-8FA0-023BAC26C2C7}"/>
              </a:ext>
            </a:extLst>
          </p:cNvPr>
          <p:cNvSpPr/>
          <p:nvPr/>
        </p:nvSpPr>
        <p:spPr>
          <a:xfrm>
            <a:off x="201559" y="1131437"/>
            <a:ext cx="8123957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assign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`SCREEN_WIDTH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/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+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random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15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assign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`SCREEN_HEIGHT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16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always_comb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case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left_right_keys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2'b00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sprite_torpedo_write_dx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2'b00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2'b01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sprite_torpedo_write_dx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2'b01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2'b10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sprite_torpedo_write_dx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2'b11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2'b11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sprite_torpedo_write_dx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2'b00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endcase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case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left_right_keys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2'b00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sprite_torpedo_write_dy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3'b111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2'b01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sprite_torpedo_write_dy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3'b110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2'b10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sprite_torpedo_write_dy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3'b110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2'b11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sprite_torpedo_write_dy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3'b110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endcase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GAME_TOP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54784" y="1845940"/>
            <a:ext cx="4831557" cy="784830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Рандомизация начальных координат торпеды по оси </a:t>
            </a:r>
            <a:r>
              <a:rPr lang="en-US" sz="1500" dirty="0">
                <a:latin typeface="Proxima Nova Rg" panose="02000506030000020004" pitchFamily="50" charset="0"/>
              </a:rPr>
              <a:t>X </a:t>
            </a:r>
            <a:r>
              <a:rPr lang="ru-RU" sz="1500" dirty="0">
                <a:latin typeface="Proxima Nova Rg" panose="02000506030000020004" pitchFamily="50" charset="0"/>
              </a:rPr>
              <a:t>для каждой итерации. И фиксированного по оси </a:t>
            </a:r>
            <a:r>
              <a:rPr lang="en-US" sz="1500" dirty="0">
                <a:latin typeface="Proxima Nova Rg" panose="02000506030000020004" pitchFamily="50" charset="0"/>
              </a:rPr>
              <a:t>Y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 flipV="1">
            <a:off x="6096000" y="1684357"/>
            <a:ext cx="1058784" cy="55399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154784" y="3588760"/>
            <a:ext cx="4831557" cy="147732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Измерение направления движения по оси в зависимости от нажатых клавиш.</a:t>
            </a:r>
            <a:r>
              <a:rPr lang="en-US" sz="1500" dirty="0">
                <a:latin typeface="Proxima Nova Rg" panose="02000506030000020004" pitchFamily="50" charset="0"/>
              </a:rPr>
              <a:t/>
            </a:r>
            <a:br>
              <a:rPr lang="en-US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Приращения координат 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знаковые. Старший бит знак. 1 - отрицательное приращение 0 – положительное.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>По оси </a:t>
            </a:r>
            <a:r>
              <a:rPr lang="en-US" sz="1500" dirty="0">
                <a:latin typeface="Proxima Nova Rg" panose="02000506030000020004" pitchFamily="50" charset="0"/>
              </a:rPr>
              <a:t>Y </a:t>
            </a:r>
            <a:r>
              <a:rPr lang="ru-RU" sz="1500" dirty="0">
                <a:latin typeface="Proxima Nova Rg" panose="02000506030000020004" pitchFamily="50" charset="0"/>
              </a:rPr>
              <a:t>торпеда всегда движется в вверх.</a:t>
            </a:r>
          </a:p>
        </p:txBody>
      </p:sp>
      <p:cxnSp>
        <p:nvCxnSpPr>
          <p:cNvPr id="15" name="Прямая со стрелкой 14"/>
          <p:cNvCxnSpPr>
            <a:cxnSpLocks/>
            <a:stCxn id="14" idx="1"/>
          </p:cNvCxnSpPr>
          <p:nvPr/>
        </p:nvCxnSpPr>
        <p:spPr>
          <a:xfrm flipH="1">
            <a:off x="5710204" y="4327424"/>
            <a:ext cx="1444580" cy="15505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513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 lIns="0" tIns="0" rIns="0" bIns="0">
            <a:noAutofit/>
          </a:bodyPr>
          <a:lstStyle/>
          <a:p>
            <a:r>
              <a:rPr lang="ru-RU" dirty="0"/>
              <a:t>КОНЕЧНЫЕ АВТОМАТЫ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AA1C859A-D7E4-4F7C-A013-02CB5A28A5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3226" y="1794856"/>
            <a:ext cx="4535601" cy="3498045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xmlns="" id="{B9FD777F-D40A-4991-9CA5-20A4CDF097B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8827" y="2574087"/>
            <a:ext cx="6390039" cy="1939582"/>
          </a:xfrm>
          <a:prstGeom prst="rect">
            <a:avLst/>
          </a:prstGeo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851841BA-D987-4B32-8E3E-9639054347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2441" y="507047"/>
            <a:ext cx="2782834" cy="632778"/>
          </a:xfrm>
          <a:prstGeom prst="rect">
            <a:avLst/>
          </a:prstGeom>
        </p:spPr>
      </p:pic>
      <p:sp>
        <p:nvSpPr>
          <p:cNvPr id="7" name="Текст 1">
            <a:extLst>
              <a:ext uri="{FF2B5EF4-FFF2-40B4-BE49-F238E27FC236}">
                <a16:creationId xmlns:a16="http://schemas.microsoft.com/office/drawing/2014/main" xmlns="" id="{7620F89A-2223-4E51-968E-8A80678C75D6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</p:spTree>
    <p:extLst>
      <p:ext uri="{BB962C8B-B14F-4D97-AF65-F5344CB8AC3E}">
        <p14:creationId xmlns:p14="http://schemas.microsoft.com/office/powerpoint/2010/main" val="288072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E287F410-3643-4425-BF4B-18B0942B7128}"/>
              </a:ext>
            </a:extLst>
          </p:cNvPr>
          <p:cNvSpPr/>
          <p:nvPr/>
        </p:nvSpPr>
        <p:spPr>
          <a:xfrm>
            <a:off x="236443" y="1278739"/>
            <a:ext cx="6701488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always_comb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(random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7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10'd0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sprite_target_write_dx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2'b01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else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`SCREEN_WIDTH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8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sprite_target_write_dx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, random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6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assign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`SCREEN_HEIGHT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/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+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random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assign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sprite_target_write_dy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1'd0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GAME_TOP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05940" y="1689348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Начальное положение объекта выбирается псевдо-случайно</a:t>
            </a: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 flipV="1">
            <a:off x="3491345" y="1915937"/>
            <a:ext cx="3714595" cy="5041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937931" y="5104770"/>
            <a:ext cx="4831557" cy="323165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Объект будет двигаться горизонтально </a:t>
            </a:r>
          </a:p>
        </p:txBody>
      </p:sp>
      <p:cxnSp>
        <p:nvCxnSpPr>
          <p:cNvPr id="15" name="Прямая со стрелкой 14"/>
          <p:cNvCxnSpPr>
            <a:cxnSpLocks/>
            <a:stCxn id="14" idx="1"/>
          </p:cNvCxnSpPr>
          <p:nvPr/>
        </p:nvCxnSpPr>
        <p:spPr>
          <a:xfrm flipH="1">
            <a:off x="4872537" y="5266353"/>
            <a:ext cx="2065394" cy="6658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667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2DFDE051-E340-4F0B-9608-A353D13CAF29}"/>
              </a:ext>
            </a:extLst>
          </p:cNvPr>
          <p:cNvSpPr/>
          <p:nvPr/>
        </p:nvSpPr>
        <p:spPr>
          <a:xfrm>
            <a:off x="663226" y="856357"/>
            <a:ext cx="6096000" cy="60016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</a:t>
            </a:r>
            <a:endParaRPr lang="en-US" sz="12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(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clk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rst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pixel_x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pixel_x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pixel_y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pixel_y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sprite_write_xy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sprite_target_write_xy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sprite_write_dxy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sprite_target_write_dxy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sprite_write_x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sprite_target_write_x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sprite_write_y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sprite_write_dx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sprite_target_write_dx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sprite_write_dy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sprite_target_write_dy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sprite_enable_update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sprite_target_enable_update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sprite_x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sprite_target_x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sprite_target_y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sprite_within_screen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sprite_target_within_screen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sprite_out_left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sprite_target_out_left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sprite_out_right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sprite_target_out_right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sprite_out_top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sprite_target_out_top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sprite_out_bottom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sprite_target_out_bottom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rgb_en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sprite_target_rgb_en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),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200" dirty="0" err="1">
                <a:solidFill>
                  <a:srgbClr val="0550AE"/>
                </a:solidFill>
                <a:latin typeface="Consolas" panose="020B0609020204030204" pitchFamily="49" charset="0"/>
              </a:rPr>
              <a:t>rgb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( </a:t>
            </a:r>
            <a:r>
              <a:rPr lang="en-US" sz="12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sprite_target_rgb</a:t>
            </a:r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)</a:t>
            </a:r>
          </a:p>
          <a:p>
            <a:r>
              <a:rPr lang="en-US" sz="1200" dirty="0">
                <a:solidFill>
                  <a:srgbClr val="1F2328"/>
                </a:solidFill>
                <a:latin typeface="Consolas" panose="020B0609020204030204" pitchFamily="49" charset="0"/>
              </a:rPr>
              <a:t>    );</a:t>
            </a:r>
            <a:endParaRPr lang="en-US" sz="12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355895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GAME_TOP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75685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60443" y="1034091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Координаты текущего передаваемого по </a:t>
            </a:r>
            <a:r>
              <a:rPr lang="en-US" sz="1500" dirty="0">
                <a:latin typeface="Proxima Nova Rg" panose="02000506030000020004" pitchFamily="50" charset="0"/>
              </a:rPr>
              <a:t>VGA</a:t>
            </a:r>
            <a:r>
              <a:rPr lang="ru-RU" sz="1500" dirty="0">
                <a:latin typeface="Proxima Nova Rg" panose="02000506030000020004" pitchFamily="50" charset="0"/>
              </a:rPr>
              <a:t> пикселя</a:t>
            </a: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>
            <a:off x="6183391" y="1311090"/>
            <a:ext cx="1177052" cy="56739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360443" y="1695801"/>
            <a:ext cx="4831557" cy="1015663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Сигналы обновления координат и приращений. Приходят от модуля </a:t>
            </a:r>
            <a:r>
              <a:rPr lang="en-US" sz="1500" dirty="0" err="1">
                <a:solidFill>
                  <a:srgbClr val="E44F41"/>
                </a:solidFill>
                <a:latin typeface="Proxima Nova Rg" panose="02000506030000020004" pitchFamily="50" charset="0"/>
              </a:rPr>
              <a:t>master_fsm</a:t>
            </a:r>
            <a:r>
              <a:rPr lang="en-US" sz="1500" dirty="0">
                <a:latin typeface="Proxima Nova Rg" panose="02000506030000020004" pitchFamily="50" charset="0"/>
              </a:rPr>
              <a:t>. </a:t>
            </a:r>
            <a:r>
              <a:rPr lang="ru-RU" sz="1500" dirty="0">
                <a:latin typeface="Proxima Nova Rg" panose="02000506030000020004" pitchFamily="50" charset="0"/>
              </a:rPr>
              <a:t>Например, когда нужно начать игру заново. Или изменить движение торпеды. </a:t>
            </a:r>
          </a:p>
        </p:txBody>
      </p:sp>
      <p:cxnSp>
        <p:nvCxnSpPr>
          <p:cNvPr id="15" name="Прямая со стрелкой 14"/>
          <p:cNvCxnSpPr>
            <a:cxnSpLocks/>
            <a:stCxn id="14" idx="1"/>
          </p:cNvCxnSpPr>
          <p:nvPr/>
        </p:nvCxnSpPr>
        <p:spPr>
          <a:xfrm flipH="1">
            <a:off x="6183391" y="2203633"/>
            <a:ext cx="1177052" cy="25378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159754"/>
            <a:ext cx="2782834" cy="63277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1A44958-2630-412F-8AE6-8ED7EEF546FD}"/>
              </a:ext>
            </a:extLst>
          </p:cNvPr>
          <p:cNvSpPr txBox="1"/>
          <p:nvPr/>
        </p:nvSpPr>
        <p:spPr>
          <a:xfrm>
            <a:off x="7360443" y="3105859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Входные шины с начальными координатами и приращениями </a:t>
            </a: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xmlns="" id="{B14232FB-C466-4E4E-8F70-B5C77C31BC6C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6096001" y="3382858"/>
            <a:ext cx="1264442" cy="3278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B75B38D-BADD-45CF-BD9D-F68FA803A9CF}"/>
              </a:ext>
            </a:extLst>
          </p:cNvPr>
          <p:cNvSpPr txBox="1"/>
          <p:nvPr/>
        </p:nvSpPr>
        <p:spPr>
          <a:xfrm>
            <a:off x="7360443" y="3787086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Сигнал обновления координат. </a:t>
            </a:r>
            <a:r>
              <a:rPr lang="en-US" sz="1500" dirty="0">
                <a:latin typeface="Proxima Nova Rg" panose="02000506030000020004" pitchFamily="50" charset="0"/>
              </a:rPr>
              <a:t>X + </a:t>
            </a:r>
            <a:r>
              <a:rPr lang="en-US" sz="1500" dirty="0" err="1">
                <a:latin typeface="Proxima Nova Rg" panose="02000506030000020004" pitchFamily="50" charset="0"/>
              </a:rPr>
              <a:t>dX</a:t>
            </a:r>
            <a:r>
              <a:rPr lang="en-US" sz="1500" dirty="0">
                <a:latin typeface="Proxima Nova Rg" panose="02000506030000020004" pitchFamily="50" charset="0"/>
              </a:rPr>
              <a:t> Y + </a:t>
            </a:r>
            <a:r>
              <a:rPr lang="en-US" sz="1500" dirty="0" err="1">
                <a:latin typeface="Proxima Nova Rg" panose="02000506030000020004" pitchFamily="50" charset="0"/>
              </a:rPr>
              <a:t>dY</a:t>
            </a:r>
            <a:r>
              <a:rPr lang="en-US" sz="1500" dirty="0">
                <a:latin typeface="Proxima Nova Rg" panose="02000506030000020004" pitchFamily="50" charset="0"/>
              </a:rPr>
              <a:t/>
            </a:r>
            <a:br>
              <a:rPr lang="en-US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Приходит от модуля </a:t>
            </a:r>
            <a:r>
              <a:rPr lang="en-US" sz="1500" dirty="0" err="1">
                <a:solidFill>
                  <a:srgbClr val="E44F41"/>
                </a:solidFill>
                <a:latin typeface="Proxima Nova Rg" panose="02000506030000020004" pitchFamily="50" charset="0"/>
              </a:rPr>
              <a:t>master_fsm</a:t>
            </a:r>
            <a:r>
              <a:rPr lang="en-US" sz="1500" dirty="0">
                <a:latin typeface="Proxima Nova Rg" panose="02000506030000020004" pitchFamily="50" charset="0"/>
              </a:rPr>
              <a:t>.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xmlns="" id="{D5611B76-50C7-49AD-A3C9-AFAD94E1F002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6183393" y="4064085"/>
            <a:ext cx="1177050" cy="682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B712A5A4-7005-48A2-8002-E3B499EB2C9D}"/>
              </a:ext>
            </a:extLst>
          </p:cNvPr>
          <p:cNvSpPr txBox="1"/>
          <p:nvPr/>
        </p:nvSpPr>
        <p:spPr>
          <a:xfrm>
            <a:off x="7360441" y="4468313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Шины передающие в модуль </a:t>
            </a:r>
            <a:r>
              <a:rPr lang="en-US" sz="1500" dirty="0" err="1">
                <a:solidFill>
                  <a:srgbClr val="E44F41"/>
                </a:solidFill>
                <a:latin typeface="Proxima Nova Rg" panose="02000506030000020004" pitchFamily="50" charset="0"/>
              </a:rPr>
              <a:t>master_fsm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 текущие координаты спрайта.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xmlns="" id="{B3395AD5-FE4F-41C8-B35E-BB0BBD6021F4}"/>
              </a:ext>
            </a:extLst>
          </p:cNvPr>
          <p:cNvCxnSpPr>
            <a:cxnSpLocks/>
            <a:stCxn id="20" idx="1"/>
          </p:cNvCxnSpPr>
          <p:nvPr/>
        </p:nvCxnSpPr>
        <p:spPr>
          <a:xfrm flipH="1" flipV="1">
            <a:off x="6183391" y="4585298"/>
            <a:ext cx="1177050" cy="16001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F9B17C8F-BE1E-46B9-B349-9F719D274BD3}"/>
              </a:ext>
            </a:extLst>
          </p:cNvPr>
          <p:cNvSpPr txBox="1"/>
          <p:nvPr/>
        </p:nvSpPr>
        <p:spPr>
          <a:xfrm>
            <a:off x="7360441" y="5129639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Набор сигналов. Определяющие находится ли спрайт в видимой области экрана</a:t>
            </a:r>
            <a:r>
              <a:rPr lang="en-US" sz="1500" dirty="0">
                <a:latin typeface="Proxima Nova Rg" panose="02000506030000020004" pitchFamily="50" charset="0"/>
              </a:rPr>
              <a:t> </a:t>
            </a:r>
            <a:r>
              <a:rPr lang="ru-RU" sz="1500" dirty="0">
                <a:latin typeface="Proxima Nova Rg" panose="02000506030000020004" pitchFamily="50" charset="0"/>
              </a:rPr>
              <a:t>и его границы</a:t>
            </a:r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xmlns="" id="{4911083A-DB57-4662-809F-1160C38FEE99}"/>
              </a:ext>
            </a:extLst>
          </p:cNvPr>
          <p:cNvCxnSpPr>
            <a:cxnSpLocks/>
            <a:stCxn id="24" idx="1"/>
          </p:cNvCxnSpPr>
          <p:nvPr/>
        </p:nvCxnSpPr>
        <p:spPr>
          <a:xfrm flipH="1">
            <a:off x="6183391" y="5406638"/>
            <a:ext cx="1177050" cy="682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BA444E87-E050-4124-A4FD-9C838004B0BC}"/>
              </a:ext>
            </a:extLst>
          </p:cNvPr>
          <p:cNvSpPr txBox="1"/>
          <p:nvPr/>
        </p:nvSpPr>
        <p:spPr>
          <a:xfrm>
            <a:off x="7360441" y="5813449"/>
            <a:ext cx="4831557" cy="1015663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Выходная информация о пикселе. Нужно ли его рисовать и цвет. Определяется через сравнение</a:t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координат спрайта и координат текущего пикселя для </a:t>
            </a:r>
            <a:r>
              <a:rPr lang="en-US" sz="1500" dirty="0">
                <a:latin typeface="Proxima Nova Rg" panose="02000506030000020004" pitchFamily="50" charset="0"/>
              </a:rPr>
              <a:t>VGA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xmlns="" id="{DC2B4A71-3C60-4A22-B198-5E93471EDC1D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6183391" y="6321281"/>
            <a:ext cx="1177050" cy="9230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6847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GAME_TOP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87993" y="2546199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Определяет момент пересечений двух спрайтов на экране по сравнению их текущих координат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AB4CC579-5A16-4E3E-81C3-04E76F30A8BC}"/>
              </a:ext>
            </a:extLst>
          </p:cNvPr>
          <p:cNvSpPr/>
          <p:nvPr/>
        </p:nvSpPr>
        <p:spPr>
          <a:xfrm>
            <a:off x="304800" y="1525066"/>
            <a:ext cx="6096000" cy="430887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game_overlap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53800"/>
                </a:solidFill>
                <a:latin typeface="Consolas" panose="020B0609020204030204" pitchFamily="49" charset="0"/>
              </a:rPr>
              <a:t>overlap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(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clk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 err="1">
                <a:solidFill>
                  <a:srgbClr val="0550AE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left_1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sprite_target_out_left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right_1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sprite_target_out_right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top_1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sprite_target_out_top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bottom_1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sprite_target_out_bottom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left_2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sprite_torpedo_out_left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right_2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sprite_torpedo_out_right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top_2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sprite_torpedo_out_top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bottom_2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(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sprite_torpedo_out_bottom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),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overlap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( collision                  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);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89822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GAME_TOP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87993" y="2546199"/>
            <a:ext cx="4831557" cy="784830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Таймер, отсчитывающий время в игре. Время задано параметром в тактах. Запускается конечным автоматом в </a:t>
            </a:r>
            <a:r>
              <a:rPr lang="en-US" sz="1500" dirty="0" err="1">
                <a:solidFill>
                  <a:srgbClr val="E44F41"/>
                </a:solidFill>
                <a:latin typeface="Proxima Nova Rg" panose="02000506030000020004" pitchFamily="50" charset="0"/>
              </a:rPr>
              <a:t>master_fsm</a:t>
            </a:r>
            <a:r>
              <a:rPr lang="ru-RU" sz="1500" dirty="0">
                <a:solidFill>
                  <a:srgbClr val="E44F41"/>
                </a:solidFill>
                <a:latin typeface="Proxima Nova Rg" panose="02000506030000020004" pitchFamily="50" charset="0"/>
              </a:rPr>
              <a:t>.</a:t>
            </a:r>
            <a:endParaRPr lang="en-US" sz="1500" dirty="0">
              <a:solidFill>
                <a:srgbClr val="E44F41"/>
              </a:solidFill>
              <a:latin typeface="Proxima Nova Rg" panose="02000506030000020004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172FDCAA-C4B3-453C-86B8-F9BCA82DB4E8}"/>
              </a:ext>
            </a:extLst>
          </p:cNvPr>
          <p:cNvSpPr/>
          <p:nvPr/>
        </p:nvSpPr>
        <p:spPr>
          <a:xfrm>
            <a:off x="68207" y="1859339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  wire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end_of_game_timer_start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    wire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end_of_game_timer_running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CF222E"/>
                </a:solidFill>
                <a:latin typeface="Consolas" panose="020B0609020204030204" pitchFamily="49" charset="0"/>
              </a:rPr>
              <a:t>game_timer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#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(.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width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25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)) </a:t>
            </a:r>
            <a:r>
              <a:rPr lang="en-US" dirty="0">
                <a:solidFill>
                  <a:srgbClr val="953800"/>
                </a:solidFill>
                <a:latin typeface="Consolas" panose="020B0609020204030204" pitchFamily="49" charset="0"/>
              </a:rPr>
              <a:t>timer</a:t>
            </a:r>
            <a:endParaRPr lang="en-US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(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dirty="0" err="1">
                <a:solidFill>
                  <a:srgbClr val="0550AE"/>
                </a:solidFill>
                <a:latin typeface="Consolas" panose="020B0609020204030204" pitchFamily="49" charset="0"/>
              </a:rPr>
              <a:t>clk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  (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),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dirty="0" err="1">
                <a:solidFill>
                  <a:srgbClr val="0550AE"/>
                </a:solidFill>
                <a:latin typeface="Consolas" panose="020B0609020204030204" pitchFamily="49" charset="0"/>
              </a:rPr>
              <a:t>rst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  (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),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(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25'h1000000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),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start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(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end_of_game_timer_start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),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running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end_of_game_timer_running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)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);</a:t>
            </a:r>
            <a:endParaRPr lang="en-US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425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GAME_TOP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15737" y="2603748"/>
            <a:ext cx="4221130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Модуль отвечающий за вывод пикселей на экран от разных спрайтов и состояний игры.</a:t>
            </a:r>
            <a:endParaRPr lang="en-US" sz="1500" dirty="0">
              <a:solidFill>
                <a:srgbClr val="E44F41"/>
              </a:solidFill>
              <a:latin typeface="Proxima Nova Rg" panose="02000506030000020004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35690B49-DA3B-4574-BD11-920B13462BC3}"/>
              </a:ext>
            </a:extLst>
          </p:cNvPr>
          <p:cNvSpPr/>
          <p:nvPr/>
        </p:nvSpPr>
        <p:spPr>
          <a:xfrm>
            <a:off x="144939" y="1526530"/>
            <a:ext cx="7470797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CF222E"/>
                </a:solidFill>
                <a:latin typeface="Consolas" panose="020B0609020204030204" pitchFamily="49" charset="0"/>
              </a:rPr>
              <a:t>game_mixer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mixer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(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clk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rst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display_on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display_on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sprite_target_rgb_en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sprite_target_rgb_en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sprite_target_rgb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sprite_target_rgb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sprite_torpedo_rgb_en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sprite_torpedo_rgb_en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sprite_torpedo_rgb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sprite_torpedo_rgb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game_won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game_won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end_of_game_timer_running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end_of_game_timer_running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random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( random [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]                  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rgb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)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);</a:t>
            </a:r>
            <a:endParaRPr lang="en-US" sz="14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3108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</a:t>
            </a:r>
            <a:r>
              <a:rPr lang="ru-RU" dirty="0"/>
              <a:t>_</a:t>
            </a:r>
            <a:r>
              <a:rPr lang="en-US" dirty="0"/>
              <a:t>MIXER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94810" y="2717317"/>
            <a:ext cx="4530465" cy="1261884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Самые приоритетные изображения </a:t>
            </a:r>
            <a:r>
              <a:rPr lang="ru-RU" sz="1600" b="0" i="0" dirty="0">
                <a:solidFill>
                  <a:srgbClr val="040C28"/>
                </a:solidFill>
                <a:effectLst/>
                <a:latin typeface="Google Sans"/>
              </a:rPr>
              <a:t>—</a:t>
            </a:r>
            <a:r>
              <a:rPr lang="ru-RU" sz="1500" dirty="0">
                <a:latin typeface="Proxima Nova Rg" panose="02000506030000020004" pitchFamily="50" charset="0"/>
              </a:rPr>
              <a:t> это: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>
                <a:latin typeface="Proxima Nova Rg" panose="02000506030000020004" pitchFamily="50" charset="0"/>
              </a:rPr>
              <a:t>черный экран</a:t>
            </a:r>
            <a:r>
              <a:rPr lang="en-US" sz="1500" dirty="0">
                <a:latin typeface="Proxima Nova Rg" panose="02000506030000020004" pitchFamily="50" charset="0"/>
              </a:rPr>
              <a:t>;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>
                <a:latin typeface="Proxima Nova Rg" panose="02000506030000020004" pitchFamily="50" charset="0"/>
              </a:rPr>
              <a:t>завершение игры</a:t>
            </a:r>
            <a:r>
              <a:rPr lang="en-US" sz="1500" dirty="0">
                <a:latin typeface="Proxima Nova Rg" panose="02000506030000020004" pitchFamily="50" charset="0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>
                <a:latin typeface="Proxima Nova Rg" panose="02000506030000020004" pitchFamily="50" charset="0"/>
              </a:rPr>
              <a:t>спрайт торпеды</a:t>
            </a:r>
            <a:r>
              <a:rPr lang="en-US" sz="1500" dirty="0">
                <a:latin typeface="Proxima Nova Rg" panose="02000506030000020004" pitchFamily="50" charset="0"/>
              </a:rPr>
              <a:t>;</a:t>
            </a:r>
            <a:endParaRPr lang="ru-RU" sz="1500" dirty="0">
              <a:latin typeface="Proxima Nova Rg" panose="02000506030000020004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>
                <a:latin typeface="Proxima Nova Rg" panose="02000506030000020004" pitchFamily="50" charset="0"/>
              </a:rPr>
              <a:t>спрайт объекта</a:t>
            </a:r>
            <a:r>
              <a:rPr lang="en-US" sz="1500" dirty="0">
                <a:latin typeface="Proxima Nova Rg" panose="02000506030000020004" pitchFamily="50" charset="0"/>
              </a:rPr>
              <a:t>.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252D89D0-BB16-41C2-B35B-995A137E7FE0}"/>
              </a:ext>
            </a:extLst>
          </p:cNvPr>
          <p:cNvSpPr/>
          <p:nvPr/>
        </p:nvSpPr>
        <p:spPr>
          <a:xfrm>
            <a:off x="626500" y="1737983"/>
            <a:ext cx="667591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CF222E"/>
                </a:solidFill>
                <a:latin typeface="Consolas" panose="020B0609020204030204" pitchFamily="49" charset="0"/>
              </a:rPr>
              <a:t>always_ff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@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CF222E"/>
                </a:solidFill>
                <a:latin typeface="Consolas" panose="020B0609020204030204" pitchFamily="49" charset="0"/>
              </a:rPr>
              <a:t>posedge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or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CF222E"/>
                </a:solidFill>
                <a:latin typeface="Consolas" panose="020B0609020204030204" pitchFamily="49" charset="0"/>
              </a:rPr>
              <a:t>posedge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3'b000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!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display_on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3'b000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end_of_game_timer_running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~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game_won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, random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sprite_torpedo_rgb_en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sprite_torpedo_rgb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sprite_target_rgb_en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sprite_target_rgb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else</a:t>
            </a:r>
            <a:endParaRPr lang="en-US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rgb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&lt;=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3'b000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3825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GAME_TOP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61535" y="2644170"/>
            <a:ext cx="4530465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Главный конечный автомат, отвечающий за обработку логики игры.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BB4C696A-DB25-4BAD-9A31-764A7517C164}"/>
              </a:ext>
            </a:extLst>
          </p:cNvPr>
          <p:cNvSpPr/>
          <p:nvPr/>
        </p:nvSpPr>
        <p:spPr>
          <a:xfrm>
            <a:off x="285617" y="1149885"/>
            <a:ext cx="8992666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`GAME_MASTER_FSM_MODULE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master_fsm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(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clk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rst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launch_key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launch_key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sprite_target_write_xy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sprite_target_write_xy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sprite_torpedo_write_xy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sprite_torpedo_write_xy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sprite_target_write_dxy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sprite_target_write_dxy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sprite_torpedo_write_dxy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sprite_torpedo_write_dxy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sprite_target_enable_update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sprite_target_enable_update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sprite_torpedo_enable_update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sprite_torpedo_enable_update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sprite_target_within_screen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sprite_target_within_screen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sprite_torpedo_within_screen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sprite_torpedo_within_screen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collision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( collision              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game_won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game_won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end_of_game_timer_start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end_of_game_timer_start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),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.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end_of_game_timer_running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( 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end_of_game_timer_running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)</a:t>
            </a: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 );</a:t>
            </a:r>
            <a:endParaRPr lang="en-US" sz="14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3523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GAME_MASTER_FSM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50777" y="1882423"/>
            <a:ext cx="4530465" cy="3093154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Вся логика игры описывается в 4 состояниях: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Proxima Nova Rg" panose="02000506030000020004" pitchFamily="50" charset="0"/>
              </a:rPr>
              <a:t>START;</a:t>
            </a:r>
            <a:endParaRPr lang="ru-RU" sz="1500" dirty="0">
              <a:latin typeface="Proxima Nova Rg" panose="02000506030000020004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Proxima Nova Rg" panose="02000506030000020004" pitchFamily="50" charset="0"/>
              </a:rPr>
              <a:t>AIM;</a:t>
            </a:r>
            <a:endParaRPr lang="ru-RU" sz="1500" dirty="0">
              <a:latin typeface="Proxima Nova Rg" panose="02000506030000020004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Proxima Nova Rg" panose="02000506030000020004" pitchFamily="50" charset="0"/>
              </a:rPr>
              <a:t>SHOOT;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Proxima Nova Rg" panose="02000506030000020004" pitchFamily="50" charset="0"/>
              </a:rPr>
              <a:t>END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  <a:endParaRPr lang="en-US" sz="1500" dirty="0">
              <a:latin typeface="Proxima Nova Rg" panose="02000506030000020004" pitchFamily="50" charset="0"/>
            </a:endParaRPr>
          </a:p>
          <a:p>
            <a:r>
              <a:rPr lang="ru-RU" sz="1500" dirty="0">
                <a:latin typeface="Proxima Nova Rg" panose="02000506030000020004" pitchFamily="50" charset="0"/>
              </a:rPr>
              <a:t>Ко всем параметрам, описывающим состояния, добавляется префикс </a:t>
            </a:r>
            <a:r>
              <a:rPr lang="en-US" sz="1500" dirty="0">
                <a:latin typeface="Proxima Nova Rg" panose="02000506030000020004" pitchFamily="50" charset="0"/>
              </a:rPr>
              <a:t>STATE </a:t>
            </a:r>
            <a:r>
              <a:rPr lang="ru-RU" sz="1500" dirty="0">
                <a:latin typeface="Proxima Nova Rg" panose="02000506030000020004" pitchFamily="50" charset="0"/>
              </a:rPr>
              <a:t>для большей читаемости. Это очень удобно при большом количестве сигналов и параметров.</a:t>
            </a:r>
          </a:p>
          <a:p>
            <a:endParaRPr lang="ru-RU" sz="1500" dirty="0">
              <a:latin typeface="Proxima Nova Rg" panose="02000506030000020004" pitchFamily="50" charset="0"/>
            </a:endParaRPr>
          </a:p>
          <a:p>
            <a:r>
              <a:rPr lang="ru-RU" sz="1500" dirty="0">
                <a:latin typeface="Proxima Nova Rg" panose="02000506030000020004" pitchFamily="50" charset="0"/>
              </a:rPr>
              <a:t>Так же для читаемости ПАРАМЕТРЫ и </a:t>
            </a:r>
            <a:r>
              <a:rPr lang="en-US" sz="1500" dirty="0">
                <a:latin typeface="Proxima Nova Rg" panose="02000506030000020004" pitchFamily="50" charset="0"/>
              </a:rPr>
              <a:t>DEFINE</a:t>
            </a:r>
            <a:r>
              <a:rPr lang="ru-RU" sz="1500" dirty="0">
                <a:latin typeface="Proxima Nova Rg" panose="02000506030000020004" pitchFamily="50" charset="0"/>
              </a:rPr>
              <a:t> пишут в верхнем регистре, а сигналы </a:t>
            </a:r>
            <a:r>
              <a:rPr lang="ru-RU" sz="1400" b="0" i="0" dirty="0">
                <a:solidFill>
                  <a:srgbClr val="040C28"/>
                </a:solidFill>
                <a:effectLst/>
                <a:latin typeface="Google Sans"/>
              </a:rPr>
              <a:t>—</a:t>
            </a:r>
            <a:r>
              <a:rPr lang="ru-RU" sz="1500" dirty="0">
                <a:latin typeface="Proxima Nova Rg" panose="02000506030000020004" pitchFamily="50" charset="0"/>
              </a:rPr>
              <a:t> в нижнем.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593" y="498659"/>
            <a:ext cx="2782834" cy="632778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767AEC52-C341-4284-B63C-7B6A66A8CC6D}"/>
              </a:ext>
            </a:extLst>
          </p:cNvPr>
          <p:cNvSpPr/>
          <p:nvPr/>
        </p:nvSpPr>
        <p:spPr>
          <a:xfrm>
            <a:off x="925058" y="2515649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CF222E"/>
                </a:solidFill>
                <a:latin typeface="Consolas" panose="020B0609020204030204" pitchFamily="49" charset="0"/>
              </a:rPr>
              <a:t>localparam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[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]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STATE_START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     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STATE_AIM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 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     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STATE_SHOOT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     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STATE_END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   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3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    logic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[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] state;</a:t>
            </a:r>
          </a:p>
          <a:p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    logic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[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]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d_state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398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GAME_MASTER_FSM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85001" y="2248699"/>
            <a:ext cx="4530465" cy="2169825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Начальное состояние конечного автомата. Инициализация игры.</a:t>
            </a:r>
          </a:p>
          <a:p>
            <a:endParaRPr lang="ru-RU" sz="1500" dirty="0">
              <a:latin typeface="Proxima Nova Rg" panose="02000506030000020004" pitchFamily="50" charset="0"/>
            </a:endParaRPr>
          </a:p>
          <a:p>
            <a:r>
              <a:rPr lang="ru-RU" sz="1500" dirty="0">
                <a:latin typeface="Proxima Nova Rg" panose="02000506030000020004" pitchFamily="50" charset="0"/>
              </a:rPr>
              <a:t>На следующий такт происходит переход в состояние </a:t>
            </a:r>
            <a:r>
              <a:rPr lang="en-US" sz="1500" dirty="0">
                <a:latin typeface="Proxima Nova Rg" panose="02000506030000020004" pitchFamily="50" charset="0"/>
              </a:rPr>
              <a:t>AIM.</a:t>
            </a:r>
            <a:endParaRPr lang="ru-RU" sz="1500" dirty="0">
              <a:latin typeface="Proxima Nova Rg" panose="02000506030000020004" pitchFamily="50" charset="0"/>
            </a:endParaRPr>
          </a:p>
          <a:p>
            <a:endParaRPr lang="en-US" sz="1500" dirty="0">
              <a:latin typeface="Proxima Nova Rg" panose="02000506030000020004" pitchFamily="50" charset="0"/>
            </a:endParaRPr>
          </a:p>
          <a:p>
            <a:r>
              <a:rPr lang="ru-RU" sz="1500" dirty="0">
                <a:latin typeface="Proxima Nova Rg" panose="02000506030000020004" pitchFamily="50" charset="0"/>
              </a:rPr>
              <a:t>Обновляются координаты торпеды и объекта, сбрасывается статус победы, обновляются приращения, задающие движение объекта.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593" y="498659"/>
            <a:ext cx="2782834" cy="63277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1C8A2A07-5BE3-4DA9-865C-3725FF04BE47}"/>
              </a:ext>
            </a:extLst>
          </p:cNvPr>
          <p:cNvSpPr/>
          <p:nvPr/>
        </p:nvSpPr>
        <p:spPr>
          <a:xfrm>
            <a:off x="576534" y="1982450"/>
            <a:ext cx="6096000" cy="28931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STATE_START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d_sprite_target_write_xy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d_sprite_torpedo_write_xy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d_sprite_target_write_dxy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d_game_won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       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d_state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STATE_AIM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32467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GAME_MASTER_FSM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85001" y="2248699"/>
            <a:ext cx="4530465" cy="147732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Состояние ожидания начала игры через нажатия любой кнопки.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/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По экрану движется только объект.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/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Игра завершается, если закончилось время.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593" y="498659"/>
            <a:ext cx="2782834" cy="632778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73AB951C-CABE-4B34-8103-0FD43304BA54}"/>
              </a:ext>
            </a:extLst>
          </p:cNvPr>
          <p:cNvSpPr/>
          <p:nvPr/>
        </p:nvSpPr>
        <p:spPr>
          <a:xfrm>
            <a:off x="663226" y="1892602"/>
            <a:ext cx="6096000" cy="38472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STATE_AIM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d_sprite_target_enable_update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d_end_of_game_timer_start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d_state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STATE_END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else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launch_key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d_state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STATE_SHOOT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306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 lIns="0" tIns="0" rIns="0" bIns="0">
            <a:noAutofit/>
          </a:bodyPr>
          <a:lstStyle/>
          <a:p>
            <a:r>
              <a:rPr lang="ru-RU" dirty="0"/>
              <a:t>КОНЕЧНЫЕ АВТОМАТЫ. </a:t>
            </a:r>
            <a:r>
              <a:rPr lang="en-US" dirty="0"/>
              <a:t>HDL-</a:t>
            </a:r>
            <a:r>
              <a:rPr lang="ru-RU" dirty="0"/>
              <a:t>ОПИСАНИЕ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C432B5BB-19AC-472C-A0B6-059003F39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5716" y="1794856"/>
            <a:ext cx="4535601" cy="34980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74EE785-D400-4DD4-962A-1F8373127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10" name="Текст 1">
            <a:extLst>
              <a:ext uri="{FF2B5EF4-FFF2-40B4-BE49-F238E27FC236}">
                <a16:creationId xmlns:a16="http://schemas.microsoft.com/office/drawing/2014/main" xmlns="" id="{C368C202-51B4-4987-A21B-C169B2942577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5669435" y="1579537"/>
            <a:ext cx="6096000" cy="40318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JetBrainsMonoNL NF"/>
              </a:rPr>
              <a:t>logic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[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: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] state;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always_ff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@(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posedge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CLK)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begin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rst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state &lt;=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begin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case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(state)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: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(in ==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1'b1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 state &lt;=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2'd2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state &lt;=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: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(in ==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1'b1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 state &lt;=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2'd3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state &lt;=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2'd2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...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endcase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end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end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endParaRPr lang="en-US" sz="1600" b="0" dirty="0">
              <a:solidFill>
                <a:srgbClr val="000000"/>
              </a:solidFill>
              <a:effectLst/>
              <a:latin typeface="JetBrainsMonoNL NF"/>
            </a:endParaRPr>
          </a:p>
        </p:txBody>
      </p:sp>
    </p:spTree>
    <p:extLst>
      <p:ext uri="{BB962C8B-B14F-4D97-AF65-F5344CB8AC3E}">
        <p14:creationId xmlns:p14="http://schemas.microsoft.com/office/powerpoint/2010/main" val="165370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GAME_MASTER_FSM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80806" y="3102779"/>
            <a:ext cx="4530465" cy="1246495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Состояние, в котором движется и торпеда, и объект.</a:t>
            </a:r>
          </a:p>
          <a:p>
            <a:r>
              <a:rPr lang="ru-RU" sz="1500" dirty="0">
                <a:latin typeface="Proxima Nova Rg" panose="02000506030000020004" pitchFamily="50" charset="0"/>
              </a:rPr>
              <a:t/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Игра завершается либо при пересечении спрайтов, либо по завершению счета таймера.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593" y="498659"/>
            <a:ext cx="2782834" cy="63277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50346687-6942-4B5A-AF9D-DAD85EFCA9BF}"/>
              </a:ext>
            </a:extLst>
          </p:cNvPr>
          <p:cNvSpPr/>
          <p:nvPr/>
        </p:nvSpPr>
        <p:spPr>
          <a:xfrm>
            <a:off x="663226" y="1586980"/>
            <a:ext cx="6096000" cy="427809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STATE_SHOOT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d_sprite_torpedo_write_dxy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d_sprite_target_enable_update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d_sprite_torpedo_enable_update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(collision)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d_game_won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d_end_of_game_timer_start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d_state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STATE_END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6626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GAME_MASTER_FSM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593" y="498659"/>
            <a:ext cx="2782834" cy="632778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0919597D-3880-4851-9AD1-5E58456B5347}"/>
              </a:ext>
            </a:extLst>
          </p:cNvPr>
          <p:cNvSpPr/>
          <p:nvPr/>
        </p:nvSpPr>
        <p:spPr>
          <a:xfrm>
            <a:off x="477449" y="1810362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STATE_END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endParaRPr lang="en-US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6E7781"/>
                </a:solidFill>
                <a:latin typeface="Consolas" panose="020B0609020204030204" pitchFamily="49" charset="0"/>
              </a:rPr>
              <a:t>// TODO: Investigate why it needs collision detection here</a:t>
            </a:r>
            <a:endParaRPr lang="en-US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6E7781"/>
                </a:solidFill>
                <a:latin typeface="Consolas" panose="020B0609020204030204" pitchFamily="49" charset="0"/>
              </a:rPr>
              <a:t>// and not in previous state</a:t>
            </a:r>
            <a:endParaRPr lang="en-US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(collision)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d_game_won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1'b1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!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end_of_game_timer_running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dirty="0" err="1">
                <a:solidFill>
                  <a:srgbClr val="1F2328"/>
                </a:solidFill>
                <a:latin typeface="Consolas" panose="020B0609020204030204" pitchFamily="49" charset="0"/>
              </a:rPr>
              <a:t>d_state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550AE"/>
                </a:solidFill>
                <a:latin typeface="Consolas" panose="020B0609020204030204" pitchFamily="49" charset="0"/>
              </a:rPr>
              <a:t>STATE_START</a:t>
            </a:r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CF222E"/>
                </a:solidFill>
                <a:latin typeface="Consolas" panose="020B0609020204030204" pitchFamily="49" charset="0"/>
              </a:rPr>
              <a:t>end</a:t>
            </a:r>
            <a:endParaRPr lang="en-US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2130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3520681F-8B9B-4860-AD0D-91343F93EC74}"/>
              </a:ext>
            </a:extLst>
          </p:cNvPr>
          <p:cNvSpPr/>
          <p:nvPr/>
        </p:nvSpPr>
        <p:spPr>
          <a:xfrm>
            <a:off x="557563" y="1017723"/>
            <a:ext cx="9776295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ifndef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GAME_CONFIG_SVH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`define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GAME_CONFIG_SVH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`include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A3069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 err="1">
                <a:solidFill>
                  <a:srgbClr val="0A3069"/>
                </a:solidFill>
                <a:latin typeface="Consolas" panose="020B0609020204030204" pitchFamily="49" charset="0"/>
              </a:rPr>
              <a:t>config.svh</a:t>
            </a:r>
            <a:r>
              <a:rPr lang="en-US" sz="1400" dirty="0">
                <a:solidFill>
                  <a:srgbClr val="0A3069"/>
                </a:solidFill>
                <a:latin typeface="Consolas" panose="020B0609020204030204" pitchFamily="49" charset="0"/>
              </a:rPr>
              <a:t>"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`define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SCREEN_WIDTH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640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`define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SCREEN_HEIGHT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480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`define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X_WIDTH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10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400" dirty="0">
                <a:solidFill>
                  <a:srgbClr val="6E7781"/>
                </a:solidFill>
                <a:latin typeface="Consolas" panose="020B0609020204030204" pitchFamily="49" charset="0"/>
              </a:rPr>
              <a:t>// X coordinate width in bits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`define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Y_WIDTH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10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400" dirty="0">
                <a:solidFill>
                  <a:srgbClr val="6E7781"/>
                </a:solidFill>
                <a:latin typeface="Consolas" panose="020B0609020204030204" pitchFamily="49" charset="0"/>
              </a:rPr>
              <a:t>// Y coordinate width in bits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`define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RGB_WIDTH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   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3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</a:t>
            </a:r>
            <a:r>
              <a:rPr lang="en-US" sz="1400" dirty="0" err="1">
                <a:solidFill>
                  <a:srgbClr val="0550AE"/>
                </a:solidFill>
                <a:latin typeface="Consolas" panose="020B0609020204030204" pitchFamily="49" charset="0"/>
              </a:rPr>
              <a:t>ifndef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GAME_MASTER_FSM_MODULE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`define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GAME_MASTER_FSM_MODULE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 game_master_fsm_1_regular_state_encoded</a:t>
            </a:r>
          </a:p>
          <a:p>
            <a:r>
              <a:rPr lang="en-US" sz="1400" dirty="0">
                <a:solidFill>
                  <a:srgbClr val="6E7781"/>
                </a:solidFill>
                <a:latin typeface="Consolas" panose="020B0609020204030204" pitchFamily="49" charset="0"/>
              </a:rPr>
              <a:t>// `define GAME_MASTER_FSM_MODULE   game_master_fsm_2_special_style_one_hot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6E7781"/>
                </a:solidFill>
                <a:latin typeface="Consolas" panose="020B0609020204030204" pitchFamily="49" charset="0"/>
              </a:rPr>
              <a:t>// `define GAME_MASTER_FSM_MODULE   game_master_fsm_3_special_style_signals_from_state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`endif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`define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N_MIXER_PIPE_STAGES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1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6E7781"/>
                </a:solidFill>
                <a:latin typeface="Consolas" panose="020B0609020204030204" pitchFamily="49" charset="0"/>
              </a:rPr>
              <a:t>// `define GAME_SPRITE_DISPLAY_MODULE  </a:t>
            </a:r>
            <a:r>
              <a:rPr lang="en-US" sz="1400" dirty="0" err="1">
                <a:solidFill>
                  <a:srgbClr val="6E7781"/>
                </a:solidFill>
                <a:latin typeface="Consolas" panose="020B0609020204030204" pitchFamily="49" charset="0"/>
              </a:rPr>
              <a:t>game_sprite_display_pipelined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   </a:t>
            </a: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`define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53800"/>
                </a:solidFill>
                <a:latin typeface="Consolas" panose="020B0609020204030204" pitchFamily="49" charset="0"/>
              </a:rPr>
              <a:t>GAME_SPRITE_DISPLAY_MODULE</a:t>
            </a:r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>  </a:t>
            </a:r>
            <a:r>
              <a:rPr lang="en-US" sz="1400" dirty="0" err="1">
                <a:solidFill>
                  <a:srgbClr val="1F2328"/>
                </a:solidFill>
                <a:latin typeface="Consolas" panose="020B0609020204030204" pitchFamily="49" charset="0"/>
              </a:rPr>
              <a:t>game_sprite_display</a:t>
            </a:r>
            <a:endParaRPr lang="en-US" sz="14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550AE"/>
                </a:solidFill>
                <a:latin typeface="Consolas" panose="020B0609020204030204" pitchFamily="49" charset="0"/>
              </a:rPr>
              <a:t>`endif</a:t>
            </a:r>
            <a:endParaRPr lang="en-US" sz="14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14_GAME. GAME_</a:t>
            </a:r>
            <a:r>
              <a:rPr lang="ru-RU" dirty="0"/>
              <a:t>С</a:t>
            </a:r>
            <a:r>
              <a:rPr lang="en-US" dirty="0"/>
              <a:t>ONFIG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12853" y="2234928"/>
            <a:ext cx="5498151" cy="1708160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В упражнении есть три реализации конечного автомата игровой логики разными способами и две реализации спрайта.</a:t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Два </a:t>
            </a:r>
            <a:r>
              <a:rPr lang="en-US" sz="1500" dirty="0">
                <a:latin typeface="Proxima Nova Rg" panose="02000506030000020004" pitchFamily="50" charset="0"/>
              </a:rPr>
              <a:t>define </a:t>
            </a:r>
            <a:r>
              <a:rPr lang="ru-RU" sz="1500" dirty="0">
                <a:latin typeface="Proxima Nova Rg" panose="02000506030000020004" pitchFamily="50" charset="0"/>
              </a:rPr>
              <a:t>указывают, какая из реализаций сейчас используется в дизайне.</a:t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Кроме того, задается размер изображения, разрядность цвета и разрядность счетчиков координат.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A696C54-A452-4421-A1AE-755BD701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5798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ru-RU" dirty="0"/>
              <a:t>УПРАЖНЕНИЕ </a:t>
            </a:r>
            <a:r>
              <a:rPr lang="en-US" dirty="0"/>
              <a:t>14_GAME</a:t>
            </a:r>
            <a:r>
              <a:rPr lang="ru-RU" dirty="0"/>
              <a:t>. </a:t>
            </a:r>
            <a:r>
              <a:rPr lang="en-US" dirty="0"/>
              <a:t>RANDOM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253C3B2A-D0CB-4F5F-9A76-F537E8831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B68244B3-23FB-4075-BCEF-25593CCD4949}"/>
              </a:ext>
            </a:extLst>
          </p:cNvPr>
          <p:cNvSpPr/>
          <p:nvPr/>
        </p:nvSpPr>
        <p:spPr>
          <a:xfrm>
            <a:off x="3088498" y="2283883"/>
            <a:ext cx="8694662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module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953800"/>
                </a:solidFill>
                <a:latin typeface="Consolas" panose="020B0609020204030204" pitchFamily="49" charset="0"/>
              </a:rPr>
              <a:t>game_random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input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input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         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output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logic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15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 random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6E7781"/>
                </a:solidFill>
                <a:latin typeface="Consolas" panose="020B0609020204030204" pitchFamily="49" charset="0"/>
              </a:rPr>
              <a:t>// Uses LFSR, Linear Feedback Shift Register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always_ff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@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posedge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or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posedge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random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&lt;=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16'b1111111111111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else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random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&lt;=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random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14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],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1'b0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1F2328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                 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^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 random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15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?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16'b1000000001011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16'b0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endmodule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99CB2128-7179-4529-A173-D71886668AB0}"/>
              </a:ext>
            </a:extLst>
          </p:cNvPr>
          <p:cNvSpPr/>
          <p:nvPr/>
        </p:nvSpPr>
        <p:spPr>
          <a:xfrm>
            <a:off x="285617" y="1310094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    wire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[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15</a:t>
            </a:r>
            <a:r>
              <a:rPr lang="en-US" sz="1600" dirty="0">
                <a:solidFill>
                  <a:srgbClr val="CF222E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0550AE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] random;</a:t>
            </a:r>
          </a:p>
          <a:p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 err="1">
                <a:solidFill>
                  <a:srgbClr val="CF222E"/>
                </a:solidFill>
                <a:latin typeface="Consolas" panose="020B0609020204030204" pitchFamily="49" charset="0"/>
              </a:rPr>
              <a:t>game_random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953800"/>
                </a:solidFill>
                <a:latin typeface="Consolas" panose="020B0609020204030204" pitchFamily="49" charset="0"/>
              </a:rPr>
              <a:t>random_generator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clk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1F2328"/>
                </a:solidFill>
                <a:latin typeface="Consolas" panose="020B0609020204030204" pitchFamily="49" charset="0"/>
              </a:rPr>
              <a:t>rst</a:t>
            </a:r>
            <a:r>
              <a:rPr lang="en-US" sz="1600" dirty="0">
                <a:solidFill>
                  <a:srgbClr val="1F2328"/>
                </a:solidFill>
                <a:latin typeface="Consolas" panose="020B0609020204030204" pitchFamily="49" charset="0"/>
              </a:rPr>
              <a:t>, random);</a:t>
            </a:r>
            <a:endParaRPr lang="en-US" sz="1600" b="0" dirty="0">
              <a:solidFill>
                <a:srgbClr val="1F2328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32370DD-EC75-4826-A5C6-DAFEB64576A4}"/>
              </a:ext>
            </a:extLst>
          </p:cNvPr>
          <p:cNvSpPr txBox="1"/>
          <p:nvPr/>
        </p:nvSpPr>
        <p:spPr>
          <a:xfrm>
            <a:off x="7435829" y="1704657"/>
            <a:ext cx="4530465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Модуль генерации псевдослучайной последовательности чисел.</a:t>
            </a:r>
          </a:p>
        </p:txBody>
      </p:sp>
    </p:spTree>
    <p:extLst>
      <p:ext uri="{BB962C8B-B14F-4D97-AF65-F5344CB8AC3E}">
        <p14:creationId xmlns:p14="http://schemas.microsoft.com/office/powerpoint/2010/main" val="38045491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ГЕНЕРАЦИЯ ПСЕВДОСЛУЧАЙНОЙ </a:t>
            </a:r>
            <a:br>
              <a:rPr lang="ru-RU" dirty="0"/>
            </a:br>
            <a:r>
              <a:rPr lang="ru-RU" dirty="0"/>
              <a:t>ПОСЛЕДОВАТЕЛЬНОСТИ ЧИСЕЛ В </a:t>
            </a:r>
            <a:r>
              <a:rPr lang="en-US" dirty="0"/>
              <a:t>RTL</a:t>
            </a:r>
            <a:r>
              <a:rPr lang="ru-RU" dirty="0"/>
              <a:t> 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95EF119C-FD10-42C8-81C5-23028A7B6CE1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xmlns="" id="{DC02F8F8-43FA-49AD-92EA-89AD10501763}"/>
              </a:ext>
            </a:extLst>
          </p:cNvPr>
          <p:cNvSpPr txBox="1">
            <a:spLocks/>
          </p:cNvSpPr>
          <p:nvPr/>
        </p:nvSpPr>
        <p:spPr>
          <a:xfrm>
            <a:off x="741600" y="1327578"/>
            <a:ext cx="10243765" cy="3437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3200" dirty="0"/>
          </a:p>
          <a:p>
            <a:r>
              <a:rPr lang="ru-RU" sz="1500" dirty="0">
                <a:latin typeface="Proxima Nova Rg" panose="02000506030000020004" pitchFamily="50" charset="0"/>
              </a:rPr>
              <a:t>Материалы для этой части презентации взяты из лекции </a:t>
            </a:r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  <a:p>
            <a:r>
              <a:rPr lang="ru-RU" sz="1500" dirty="0">
                <a:latin typeface="Proxima Nova Rg" panose="02000506030000020004" pitchFamily="50" charset="0"/>
              </a:rPr>
              <a:t>Про аппаратный генератор чисел читал лекцию Илья Кудрявцев из Самарского университета. Очень интересно, посмотрите. </a:t>
            </a:r>
            <a:r>
              <a:rPr lang="en-US" sz="1500" dirty="0">
                <a:latin typeface="Proxima Nova Rg" panose="02000506030000020004" pitchFamily="50" charset="0"/>
              </a:rPr>
              <a:t>https://youtu.be/8lYVOb2JZOU?t=7622</a:t>
            </a:r>
            <a:r>
              <a:rPr lang="en-US" sz="2600" dirty="0">
                <a:latin typeface="Proxima Nova Rg" panose="02000506030000020004" pitchFamily="50" charset="0"/>
              </a:rPr>
              <a:t>	</a:t>
            </a:r>
            <a:r>
              <a:rPr lang="en-US" sz="3200" dirty="0"/>
              <a:t>		     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707B3356-B7AF-4F0A-A5BF-6CF90C80D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9098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ГЕНЕРАЦИЯ ПСЕВДОСЛУЧАЙНОЙ </a:t>
            </a:r>
            <a:br>
              <a:rPr lang="ru-RU" dirty="0"/>
            </a:br>
            <a:r>
              <a:rPr lang="ru-RU" dirty="0"/>
              <a:t>ПОСЛЕДОВАТЕЛЬНОСТИ ЧИСЕЛ В </a:t>
            </a:r>
            <a:r>
              <a:rPr lang="en-US" dirty="0"/>
              <a:t>RTL</a:t>
            </a:r>
            <a:r>
              <a:rPr lang="ru-RU" dirty="0"/>
              <a:t> 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5083F084-55D1-43FC-A845-717C68617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650" y="1711325"/>
            <a:ext cx="8877300" cy="318135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xmlns="" id="{02B8402F-03BD-4C20-82F2-D7362FE37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336E9F52-CC0C-4AEE-8554-9E2BDFC95315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0378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D6610576-6063-4906-B1BC-9BAC9AEE2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1287" y="1503930"/>
            <a:ext cx="6829425" cy="4162425"/>
          </a:xfrm>
          <a:prstGeom prst="rect">
            <a:avLst/>
          </a:prstGeo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3FC8126E-FE0A-4A89-AA1E-B022F9ECE5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F693C042-8E5F-487E-AC4B-317D0B32E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ГЕНЕРАЦИЯ ПСЕВДОСЛУЧАЙНОЙ </a:t>
            </a:r>
            <a:br>
              <a:rPr lang="ru-RU" dirty="0"/>
            </a:br>
            <a:r>
              <a:rPr lang="ru-RU" dirty="0"/>
              <a:t>ПОСЛЕДОВАТЕЛЬНОСТИ ЧИСЕЛ В </a:t>
            </a:r>
            <a:r>
              <a:rPr lang="en-US" dirty="0"/>
              <a:t>RTL</a:t>
            </a:r>
            <a:r>
              <a:rPr lang="ru-RU" dirty="0"/>
              <a:t> 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8D557FA0-E080-41A3-8F3A-9E9344040244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1231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en-US" dirty="0"/>
              <a:t>LINEAR FEEDBACK SHIFT REGISTER</a:t>
            </a: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1E23372F-0CF0-498B-9241-5F8168F34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387" y="1284843"/>
            <a:ext cx="8277225" cy="5067300"/>
          </a:xfrm>
          <a:prstGeom prst="rect">
            <a:avLst/>
          </a:prstGeo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904459D6-7E61-46A9-9ADB-A3A6254D6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8D86C2CA-B009-4837-9F69-18B4625B0A2C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1231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en-US" dirty="0"/>
              <a:t>LINEAR FEEDBACK SHIFT REGISTER</a:t>
            </a: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5F8E9898-6713-40B6-BFE7-0612659FF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488" y="1519238"/>
            <a:ext cx="8201025" cy="3819525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xmlns="" id="{907BE386-E4F9-4934-9B49-4AA897FCC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1185AB99-104C-42C8-94D5-CFD4111F930D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3090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en-US" dirty="0"/>
              <a:t>LINEAR FEEDBACK SHIFT REGISTER</a:t>
            </a: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3079FDE-2281-4461-AB44-739CA7A30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113" y="1733550"/>
            <a:ext cx="8105775" cy="3390900"/>
          </a:xfrm>
          <a:prstGeom prst="rect">
            <a:avLst/>
          </a:prstGeo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0E3FACBF-72E9-4ECA-87C3-10DF5F25A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A518CD81-4C2C-40E5-9808-1A16CECE9828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467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УПРАЖНЕНИЕ </a:t>
            </a:r>
            <a:r>
              <a:rPr lang="en-US" dirty="0"/>
              <a:t>12_SNAIL_FSM</a:t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472668" y="4357814"/>
            <a:ext cx="3495555" cy="784830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Генерация строба частотой в 3 Гц. Будет использоваться в управлении сдвиговым регистром.</a:t>
            </a: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 flipV="1">
            <a:off x="3536219" y="4135030"/>
            <a:ext cx="4936449" cy="61519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472668" y="2676443"/>
            <a:ext cx="3495555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Параметр, отвечающий за частоту следования стробов в герцах </a:t>
            </a:r>
          </a:p>
        </p:txBody>
      </p:sp>
      <p:cxnSp>
        <p:nvCxnSpPr>
          <p:cNvPr id="18" name="Прямая со стрелкой 17"/>
          <p:cNvCxnSpPr>
            <a:cxnSpLocks/>
            <a:stCxn id="16" idx="1"/>
          </p:cNvCxnSpPr>
          <p:nvPr/>
        </p:nvCxnSpPr>
        <p:spPr>
          <a:xfrm flipH="1">
            <a:off x="3811349" y="2953442"/>
            <a:ext cx="4661319" cy="46139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85E93E1-858E-40CE-B55D-A2E08B7FE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034005" y="2019664"/>
            <a:ext cx="6096000" cy="32932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JetBrainsMonoNL NF"/>
              </a:rPr>
              <a:t>wire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enable;</a:t>
            </a:r>
          </a:p>
          <a:p>
            <a:r>
              <a:rPr lang="en-US" sz="1600" dirty="0">
                <a:solidFill>
                  <a:srgbClr val="0000FF"/>
                </a:solidFill>
                <a:latin typeface="JetBrainsMonoNL NF"/>
              </a:rPr>
              <a:t>wire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fsm_in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moore_fsm_out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mealy_fsm_out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8000"/>
                </a:solidFill>
                <a:latin typeface="JetBrainsMonoNL NF"/>
              </a:rPr>
              <a:t>// Generate a strobe signal 3 times a second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strobe_gen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#(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.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clk_mhz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clk_mhz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),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.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strobe_hz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3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i_strobe_gen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.strobe (enable),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.*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endParaRPr lang="en-US" sz="1600" b="0" dirty="0">
              <a:solidFill>
                <a:srgbClr val="000000"/>
              </a:solidFill>
              <a:effectLst/>
              <a:latin typeface="JetBrainsMonoNL NF"/>
            </a:endParaRPr>
          </a:p>
        </p:txBody>
      </p:sp>
    </p:spTree>
    <p:extLst>
      <p:ext uri="{BB962C8B-B14F-4D97-AF65-F5344CB8AC3E}">
        <p14:creationId xmlns:p14="http://schemas.microsoft.com/office/powerpoint/2010/main" val="263520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FBFFC798-779F-4A0B-90F4-FA4B3C913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50" y="1662112"/>
            <a:ext cx="7734300" cy="3533775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xmlns="" id="{B08C7960-7171-49A5-9DAA-22973CD5F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xmlns="" id="{E66993AA-AB5F-4EAF-8D05-0B694BB59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en-US" dirty="0"/>
              <a:t>LINEAR FEEDBACK SHIFT REGISTER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E5F84007-59BD-4B23-84E7-65B27E8FC4C9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578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D1AF338A-54A8-4A63-848B-EAC4A244C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037" y="1852612"/>
            <a:ext cx="7781925" cy="3152775"/>
          </a:xfrm>
          <a:prstGeom prst="rect">
            <a:avLst/>
          </a:prstGeo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2C4CF0A0-A183-42A1-B439-54C61F67B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159C3A0A-50D8-40E6-AB6C-4C10DAB0DDB6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xmlns="" id="{3888CC4E-D12F-4C04-A0AE-4C7290675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en-US" dirty="0"/>
              <a:t>LINEAR FEEDBACK SHIFT REGISTER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45158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947C2F34-CD45-48B3-80A5-56452F66C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225" y="1919287"/>
            <a:ext cx="7829550" cy="3019425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xmlns="" id="{1795E86B-C1CB-4CED-A75F-563AC62F2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1B9691-CD4E-408E-ACD0-D9A986793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en-US" dirty="0"/>
              <a:t>LINEAR FEEDBACK SHIFT REGISTER</a:t>
            </a:r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95C165E3-6D0E-4244-9C27-F234B25A3D3D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0365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B3940D37-BBA3-4001-AF29-FCCF8883F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1647825"/>
            <a:ext cx="7467600" cy="3562350"/>
          </a:xfrm>
          <a:prstGeom prst="rect">
            <a:avLst/>
          </a:prstGeo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D94E6E13-5BA0-42B1-9B7D-E1F09D37C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1F240441-0B12-4982-B3D1-3D602357A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en-US" dirty="0"/>
              <a:t>LINEAR FEEDBACK SHIFT REGISTER</a:t>
            </a:r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F216C7E6-52B2-40F1-B089-AFC2BC3F38E7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5980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B86B6905-8A22-42C3-AB52-A6D080BB2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139" y="1240733"/>
            <a:ext cx="8263721" cy="4376533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xmlns="" id="{29FEC4B1-0412-4EB2-947A-A6FE1B1A92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5C38C5FB-DEC0-4A59-BDE0-98628451F938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xmlns="" id="{0A4EC416-A76F-481C-986C-4B0471A1D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en-US" dirty="0"/>
              <a:t>LINEAR FEEDBACK SHIFT REGISTER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69354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AFDE1DE1-0710-4E00-88D6-8ADC3EAEB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7" y="1528762"/>
            <a:ext cx="8162925" cy="3800475"/>
          </a:xfrm>
          <a:prstGeom prst="rect">
            <a:avLst/>
          </a:prstGeo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8A48A220-DFF7-4FBC-9811-8EF9BEF5A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DEE54D33-8263-4ED2-A4F8-57EC17A15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/>
          </a:bodyPr>
          <a:lstStyle/>
          <a:p>
            <a:r>
              <a:rPr lang="en-US" dirty="0"/>
              <a:t>LINEAR FEEDBACK SHIFT REGISTER</a:t>
            </a:r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3611C545-ED0D-4EE2-85FF-D26CE1B65313}"/>
              </a:ext>
            </a:extLst>
          </p:cNvPr>
          <p:cNvSpPr/>
          <p:nvPr/>
        </p:nvSpPr>
        <p:spPr>
          <a:xfrm>
            <a:off x="260350" y="5990009"/>
            <a:ext cx="116713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Proxima Nova Rg" panose="02000506030000020004" pitchFamily="50" charset="0"/>
              </a:rPr>
              <a:t>Patrick </a:t>
            </a:r>
            <a:r>
              <a:rPr lang="en-US" sz="1500" dirty="0" err="1">
                <a:latin typeface="Proxima Nova Rg" panose="02000506030000020004" pitchFamily="50" charset="0"/>
              </a:rPr>
              <a:t>Schaumont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ECE 4514 Digital Design II</a:t>
            </a:r>
            <a:r>
              <a:rPr lang="ru-RU" sz="1500" dirty="0">
                <a:latin typeface="Proxima Nova Rg" panose="02000506030000020004" pitchFamily="50" charset="0"/>
              </a:rPr>
              <a:t> </a:t>
            </a:r>
            <a:r>
              <a:rPr lang="en-US" sz="1500" dirty="0">
                <a:latin typeface="Proxima Nova Rg" panose="02000506030000020004" pitchFamily="50" charset="0"/>
              </a:rPr>
              <a:t>Lecture 6: A Random Number Generator in Verilog</a:t>
            </a:r>
            <a:endParaRPr lang="ru-RU" sz="1500" dirty="0"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2375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Группа 15">
            <a:extLst>
              <a:ext uri="{FF2B5EF4-FFF2-40B4-BE49-F238E27FC236}">
                <a16:creationId xmlns:a16="http://schemas.microsoft.com/office/drawing/2014/main" xmlns="" id="{AD47A592-7413-45C8-92B6-95F55EB1A224}"/>
              </a:ext>
            </a:extLst>
          </p:cNvPr>
          <p:cNvGrpSpPr/>
          <p:nvPr/>
        </p:nvGrpSpPr>
        <p:grpSpPr>
          <a:xfrm>
            <a:off x="0" y="-2"/>
            <a:ext cx="12192000" cy="6858002"/>
            <a:chOff x="0" y="-2"/>
            <a:chExt cx="12192000" cy="6858002"/>
          </a:xfrm>
        </p:grpSpPr>
        <p:pic>
          <p:nvPicPr>
            <p:cNvPr id="17" name="Picture 4">
              <a:extLst>
                <a:ext uri="{FF2B5EF4-FFF2-40B4-BE49-F238E27FC236}">
                  <a16:creationId xmlns:a16="http://schemas.microsoft.com/office/drawing/2014/main" xmlns="" id="{170B598B-FB29-4A2F-BB9A-43221DBCF0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7857"/>
            <a:stretch/>
          </p:blipFill>
          <p:spPr>
            <a:xfrm>
              <a:off x="0" y="0"/>
              <a:ext cx="7576457" cy="6858000"/>
            </a:xfrm>
            <a:prstGeom prst="rect">
              <a:avLst/>
            </a:prstGeom>
          </p:spPr>
        </p:pic>
        <p:pic>
          <p:nvPicPr>
            <p:cNvPr id="21" name="Picture 4">
              <a:extLst>
                <a:ext uri="{FF2B5EF4-FFF2-40B4-BE49-F238E27FC236}">
                  <a16:creationId xmlns:a16="http://schemas.microsoft.com/office/drawing/2014/main" xmlns="" id="{AA0B90BD-0F37-4897-B1C8-DDEF2C8671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629" r="37857"/>
            <a:stretch/>
          </p:blipFill>
          <p:spPr>
            <a:xfrm rot="10800000">
              <a:off x="7374544" y="-2"/>
              <a:ext cx="4817456" cy="6857999"/>
            </a:xfrm>
            <a:prstGeom prst="rect">
              <a:avLst/>
            </a:prstGeom>
          </p:spPr>
        </p:pic>
      </p:grpSp>
      <p:sp>
        <p:nvSpPr>
          <p:cNvPr id="20" name="Текст 3">
            <a:extLst>
              <a:ext uri="{FF2B5EF4-FFF2-40B4-BE49-F238E27FC236}">
                <a16:creationId xmlns:a16="http://schemas.microsoft.com/office/drawing/2014/main" xmlns="" id="{261EAED4-CB05-4B3C-9D8D-47B9D03DF5FF}"/>
              </a:ext>
            </a:extLst>
          </p:cNvPr>
          <p:cNvSpPr txBox="1">
            <a:spLocks/>
          </p:cNvSpPr>
          <p:nvPr/>
        </p:nvSpPr>
        <p:spPr>
          <a:xfrm>
            <a:off x="1821802" y="1194848"/>
            <a:ext cx="8548396" cy="35685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Автор (разработчик материала) лекции – Силантьев Александр Михайлович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Использование материалов и записи лекции и/или их частей без предварительного согласия не допускается. </a:t>
            </a: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ru-RU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использования материалов и записи лекции в коммерческих целях необходимо направить обращение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. 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некоммерческого использования материалов и записи лекции обращение может быть направлено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, либо на адрес электронной почты автора Силантьева А.М. </a:t>
            </a:r>
            <a:r>
              <a:rPr lang="en-US" sz="1500" dirty="0">
                <a:latin typeface="Proxima Nova Rg" panose="02000506030000020004" pitchFamily="50" charset="0"/>
                <a:hlinkClick r:id="rId5"/>
              </a:rPr>
              <a:t>silantiev@org.miet.ru</a:t>
            </a:r>
            <a:r>
              <a:rPr lang="en-US" sz="1500" dirty="0">
                <a:latin typeface="Proxima Nova Rg" panose="02000506030000020004" pitchFamily="50" charset="0"/>
              </a:rPr>
              <a:t> . </a:t>
            </a:r>
            <a:r>
              <a:rPr lang="ru-RU" sz="1500" dirty="0">
                <a:latin typeface="Proxima Nova Rg" panose="02000506030000020004" pitchFamily="50" charset="0"/>
              </a:rPr>
              <a:t>Такое обращение обязательно должно содержать описание цели использования. </a:t>
            </a:r>
          </a:p>
        </p:txBody>
      </p:sp>
    </p:spTree>
    <p:extLst>
      <p:ext uri="{BB962C8B-B14F-4D97-AF65-F5344CB8AC3E}">
        <p14:creationId xmlns:p14="http://schemas.microsoft.com/office/powerpoint/2010/main" val="3565767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УПРАЖНЕНИЕ </a:t>
            </a:r>
            <a:r>
              <a:rPr lang="en-US" dirty="0"/>
              <a:t>12_SNAIL_FSM</a:t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67857" y="2253151"/>
            <a:ext cx="5046563" cy="323165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Сдвиг происходит по стробу </a:t>
            </a:r>
            <a:r>
              <a:rPr lang="en-US" sz="1500" dirty="0">
                <a:latin typeface="Proxima Nova Rg" panose="02000506030000020004" pitchFamily="50" charset="0"/>
              </a:rPr>
              <a:t>enable</a:t>
            </a:r>
            <a:r>
              <a:rPr lang="ru-RU" sz="1500" dirty="0">
                <a:latin typeface="Proxima Nova Rg" panose="02000506030000020004" pitchFamily="50" charset="0"/>
              </a:rPr>
              <a:t> три раза в секунду.</a:t>
            </a: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>
            <a:off x="3520035" y="2414734"/>
            <a:ext cx="3247822" cy="32117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767858" y="1375260"/>
            <a:ext cx="5046562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Сдвиговый регистр, совпадающий по разрядности с количеством светодиодов на вашей плате</a:t>
            </a:r>
          </a:p>
        </p:txBody>
      </p:sp>
      <p:cxnSp>
        <p:nvCxnSpPr>
          <p:cNvPr id="18" name="Прямая со стрелкой 17"/>
          <p:cNvCxnSpPr>
            <a:cxnSpLocks/>
            <a:stCxn id="16" idx="1"/>
          </p:cNvCxnSpPr>
          <p:nvPr/>
        </p:nvCxnSpPr>
        <p:spPr>
          <a:xfrm flipH="1">
            <a:off x="4183582" y="1652259"/>
            <a:ext cx="2584276" cy="60089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767858" y="2732419"/>
            <a:ext cx="5046563" cy="1246495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На вход сдвигового регистра подается результат операции логическое ИЛИ от кнопок на плате. Если в момент, когда </a:t>
            </a:r>
            <a:r>
              <a:rPr lang="en-US" sz="1500" dirty="0">
                <a:latin typeface="Proxima Nova Rg" panose="02000506030000020004" pitchFamily="50" charset="0"/>
              </a:rPr>
              <a:t>enable </a:t>
            </a:r>
            <a:r>
              <a:rPr lang="ru-RU" sz="1500" dirty="0">
                <a:latin typeface="Proxima Nova Rg" panose="02000506030000020004" pitchFamily="50" charset="0"/>
              </a:rPr>
              <a:t>равен 1, хотя бы одна кнопка будет нажата, то на вход сдвигового регистра будет подана 1.</a:t>
            </a:r>
          </a:p>
        </p:txBody>
      </p:sp>
      <p:cxnSp>
        <p:nvCxnSpPr>
          <p:cNvPr id="19" name="Прямая со стрелкой 18"/>
          <p:cNvCxnSpPr>
            <a:cxnSpLocks/>
            <a:stCxn id="17" idx="1"/>
          </p:cNvCxnSpPr>
          <p:nvPr/>
        </p:nvCxnSpPr>
        <p:spPr>
          <a:xfrm flipH="1" flipV="1">
            <a:off x="3584772" y="3042605"/>
            <a:ext cx="3183086" cy="31306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67858" y="4175275"/>
            <a:ext cx="5046563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Выход сдвигового регистра. Подается на конечный автомат как входное воздействие.</a:t>
            </a:r>
          </a:p>
        </p:txBody>
      </p:sp>
      <p:cxnSp>
        <p:nvCxnSpPr>
          <p:cNvPr id="21" name="Прямая со стрелкой 20"/>
          <p:cNvCxnSpPr>
            <a:cxnSpLocks/>
            <a:stCxn id="20" idx="1"/>
          </p:cNvCxnSpPr>
          <p:nvPr/>
        </p:nvCxnSpPr>
        <p:spPr>
          <a:xfrm flipH="1" flipV="1">
            <a:off x="3520035" y="3355666"/>
            <a:ext cx="3247823" cy="109660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767857" y="5254478"/>
            <a:ext cx="5046563" cy="784830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Шина, отражающая состояние всех триггеров сдвигового регистра для визуализации на светодиодах</a:t>
            </a:r>
          </a:p>
        </p:txBody>
      </p:sp>
      <p:cxnSp>
        <p:nvCxnSpPr>
          <p:cNvPr id="23" name="Прямая со стрелкой 22"/>
          <p:cNvCxnSpPr>
            <a:cxnSpLocks/>
            <a:stCxn id="22" idx="1"/>
          </p:cNvCxnSpPr>
          <p:nvPr/>
        </p:nvCxnSpPr>
        <p:spPr>
          <a:xfrm flipH="1" flipV="1">
            <a:off x="3520035" y="3689968"/>
            <a:ext cx="3247822" cy="195692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8">
            <a:extLst>
              <a:ext uri="{FF2B5EF4-FFF2-40B4-BE49-F238E27FC236}">
                <a16:creationId xmlns:a16="http://schemas.microsoft.com/office/drawing/2014/main" xmlns="" id="{A5C0CBA2-C2EE-4073-9CCB-838B48366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671858" y="2141625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shift_reg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# (.depth (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w_led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i_shift_reg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.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en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     ( enable ),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.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seq_in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 ( |key   ),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.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seq_out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fsm_in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),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.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par_out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 led    ),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.*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endParaRPr lang="en-US" sz="1600" b="0" dirty="0">
              <a:solidFill>
                <a:srgbClr val="000000"/>
              </a:solidFill>
              <a:effectLst/>
              <a:latin typeface="JetBrainsMonoNL NF"/>
            </a:endParaRPr>
          </a:p>
        </p:txBody>
      </p:sp>
    </p:spTree>
    <p:extLst>
      <p:ext uri="{BB962C8B-B14F-4D97-AF65-F5344CB8AC3E}">
        <p14:creationId xmlns:p14="http://schemas.microsoft.com/office/powerpoint/2010/main" val="254975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УПРАЖНЕНИЕ </a:t>
            </a:r>
            <a:r>
              <a:rPr lang="en-US" dirty="0"/>
              <a:t>12_SNAIL_FSM</a:t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5541" y="1518381"/>
            <a:ext cx="4831557" cy="1246495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Два идентичных по функционалу конечных автомата, написанных в разных форматах.</a:t>
            </a:r>
            <a:br>
              <a:rPr lang="ru-RU" sz="1500" dirty="0">
                <a:latin typeface="Proxima Nova Rg" panose="02000506030000020004" pitchFamily="50" charset="0"/>
              </a:rPr>
            </a:br>
            <a:r>
              <a:rPr lang="ru-RU" sz="1500" dirty="0">
                <a:latin typeface="Proxima Nova Rg" panose="02000506030000020004" pitchFamily="50" charset="0"/>
              </a:rPr>
              <a:t>На вход приходит состояние кнопок с сдвигового регистра. На выходе была распознана последовательность нажатий или нет. </a:t>
            </a: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>
            <a:off x="5336460" y="2141629"/>
            <a:ext cx="1519081" cy="3884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855541" y="3151820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На один </a:t>
            </a:r>
            <a:r>
              <a:rPr lang="ru-RU" sz="1500" dirty="0" err="1">
                <a:latin typeface="Proxima Nova Rg" panose="02000506030000020004" pitchFamily="50" charset="0"/>
              </a:rPr>
              <a:t>семисегментный</a:t>
            </a:r>
            <a:r>
              <a:rPr lang="ru-RU" sz="1500" dirty="0">
                <a:latin typeface="Proxima Nova Rg" panose="02000506030000020004" pitchFamily="50" charset="0"/>
              </a:rPr>
              <a:t> индикатор выводится информация о состоянии конечных автоматов.</a:t>
            </a:r>
          </a:p>
        </p:txBody>
      </p:sp>
      <p:cxnSp>
        <p:nvCxnSpPr>
          <p:cNvPr id="25" name="Прямая со стрелкой 24"/>
          <p:cNvCxnSpPr>
            <a:cxnSpLocks/>
            <a:stCxn id="24" idx="1"/>
          </p:cNvCxnSpPr>
          <p:nvPr/>
        </p:nvCxnSpPr>
        <p:spPr>
          <a:xfrm flipH="1">
            <a:off x="6028566" y="3428819"/>
            <a:ext cx="826975" cy="13849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8">
            <a:extLst>
              <a:ext uri="{FF2B5EF4-FFF2-40B4-BE49-F238E27FC236}">
                <a16:creationId xmlns:a16="http://schemas.microsoft.com/office/drawing/2014/main" xmlns="" id="{092672CE-6747-451C-B367-8A0B3E91B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485201" y="1405118"/>
            <a:ext cx="6894735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snail_moore_fsm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i_moore_fsm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(.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en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(enable), .a (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fsm_in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), .y (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moore_fsm_out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), .*);</a:t>
            </a:r>
          </a:p>
          <a:p>
            <a:r>
              <a:rPr lang="en-US" sz="1600" dirty="0" err="1" smtClean="0">
                <a:solidFill>
                  <a:srgbClr val="000000"/>
                </a:solidFill>
                <a:latin typeface="JetBrainsMonoNL NF"/>
              </a:rPr>
              <a:t>snail_mealy_fsm</a:t>
            </a:r>
            <a:r>
              <a:rPr lang="en-US" sz="1600" dirty="0" smtClean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i_mealy_fsm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(.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en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(enable), .a (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fsm_in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), .y (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mealy_fsm_out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), .*);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always_comb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begin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case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({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mealy_fsm_out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moore_fsm_out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})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2'b00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: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abcdefgh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8'b0000_0000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2'b01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: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abcdefgh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8'b1100_0110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  </a:t>
            </a:r>
            <a:r>
              <a:rPr lang="en-US" sz="1600" dirty="0">
                <a:solidFill>
                  <a:srgbClr val="008000"/>
                </a:solidFill>
                <a:latin typeface="JetBrainsMonoNL NF"/>
              </a:rPr>
              <a:t>// Moore only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2'b10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: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abcdefgh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8'b0011_1010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  </a:t>
            </a:r>
            <a:r>
              <a:rPr lang="en-US" sz="1600" dirty="0">
                <a:solidFill>
                  <a:srgbClr val="008000"/>
                </a:solidFill>
                <a:latin typeface="JetBrainsMonoNL NF"/>
              </a:rPr>
              <a:t>// Mealy only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2'b11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: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abcdefgh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8'b1111_1110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endcase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digit =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w_digit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' (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1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end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endParaRPr lang="en-US" sz="1600" b="0" dirty="0">
              <a:solidFill>
                <a:srgbClr val="000000"/>
              </a:solidFill>
              <a:effectLst/>
              <a:latin typeface="JetBrainsMonoNL NF"/>
            </a:endParaRPr>
          </a:p>
        </p:txBody>
      </p:sp>
    </p:spTree>
    <p:extLst>
      <p:ext uri="{BB962C8B-B14F-4D97-AF65-F5344CB8AC3E}">
        <p14:creationId xmlns:p14="http://schemas.microsoft.com/office/powerpoint/2010/main" val="3550963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Овал 23">
            <a:extLst>
              <a:ext uri="{FF2B5EF4-FFF2-40B4-BE49-F238E27FC236}">
                <a16:creationId xmlns:a16="http://schemas.microsoft.com/office/drawing/2014/main" xmlns="" id="{A7E2CCA5-D310-4A00-963A-7DE185D3E5CF}"/>
              </a:ext>
            </a:extLst>
          </p:cNvPr>
          <p:cNvSpPr/>
          <p:nvPr/>
        </p:nvSpPr>
        <p:spPr>
          <a:xfrm>
            <a:off x="7942677" y="3276852"/>
            <a:ext cx="2130641" cy="118704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xmlns="" id="{3AC165B1-47C8-43DB-9605-EADD94E2BAF1}"/>
              </a:ext>
            </a:extLst>
          </p:cNvPr>
          <p:cNvSpPr/>
          <p:nvPr/>
        </p:nvSpPr>
        <p:spPr>
          <a:xfrm>
            <a:off x="2101688" y="3276852"/>
            <a:ext cx="2130641" cy="118704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 lIns="0" tIns="0" rIns="0" bIns="0">
            <a:noAutofit/>
          </a:bodyPr>
          <a:lstStyle/>
          <a:p>
            <a:r>
              <a:rPr lang="ru-RU" dirty="0"/>
              <a:t>КОНЕЧНЫЕ АВТОМАТЫ. АВТОМАТ МИЛИ</a:t>
            </a:r>
          </a:p>
        </p:txBody>
      </p:sp>
      <p:sp>
        <p:nvSpPr>
          <p:cNvPr id="19" name="Текст 1">
            <a:extLst>
              <a:ext uri="{FF2B5EF4-FFF2-40B4-BE49-F238E27FC236}">
                <a16:creationId xmlns:a16="http://schemas.microsoft.com/office/drawing/2014/main" xmlns="" id="{08BB8955-F77A-4897-A7CA-3ED3A3ACF631}"/>
              </a:ext>
            </a:extLst>
          </p:cNvPr>
          <p:cNvSpPr txBox="1">
            <a:spLocks/>
          </p:cNvSpPr>
          <p:nvPr/>
        </p:nvSpPr>
        <p:spPr>
          <a:xfrm>
            <a:off x="694976" y="407811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  <a:p>
            <a:pPr algn="l"/>
            <a:endParaRPr lang="ru-RU" dirty="0">
              <a:latin typeface="Proxima Nova Rg" panose="02000506030000020004" pitchFamily="50" charset="0"/>
            </a:endParaRPr>
          </a:p>
        </p:txBody>
      </p: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xmlns="" id="{95A0B6E9-7933-494B-BAD6-7CE7907F9C6F}"/>
              </a:ext>
            </a:extLst>
          </p:cNvPr>
          <p:cNvGrpSpPr/>
          <p:nvPr/>
        </p:nvGrpSpPr>
        <p:grpSpPr>
          <a:xfrm>
            <a:off x="395625" y="3180588"/>
            <a:ext cx="1539529" cy="1372848"/>
            <a:chOff x="624839" y="3409188"/>
            <a:chExt cx="1539529" cy="1372848"/>
          </a:xfrm>
        </p:grpSpPr>
        <p:sp>
          <p:nvSpPr>
            <p:cNvPr id="34" name="Стрелка вправо 12">
              <a:extLst>
                <a:ext uri="{FF2B5EF4-FFF2-40B4-BE49-F238E27FC236}">
                  <a16:creationId xmlns:a16="http://schemas.microsoft.com/office/drawing/2014/main" xmlns="" id="{7B6FACC5-FF45-44BC-9E70-37FC9834FE95}"/>
                </a:ext>
              </a:extLst>
            </p:cNvPr>
            <p:cNvSpPr/>
            <p:nvPr/>
          </p:nvSpPr>
          <p:spPr>
            <a:xfrm>
              <a:off x="624839" y="3409188"/>
              <a:ext cx="1539529" cy="1372848"/>
            </a:xfrm>
            <a:prstGeom prst="rightArrow">
              <a:avLst/>
            </a:prstGeom>
            <a:solidFill>
              <a:srgbClr val="9FBD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9A8B97DF-02FF-4D5B-BE0F-5BD5BC62A8E3}"/>
                </a:ext>
              </a:extLst>
            </p:cNvPr>
            <p:cNvSpPr txBox="1"/>
            <p:nvPr/>
          </p:nvSpPr>
          <p:spPr>
            <a:xfrm>
              <a:off x="737355" y="3874014"/>
              <a:ext cx="1021433" cy="430887"/>
            </a:xfrm>
            <a:prstGeom prst="rect">
              <a:avLst/>
            </a:prstGeom>
            <a:solidFill>
              <a:srgbClr val="9FBDD9"/>
            </a:solidFill>
          </p:spPr>
          <p:txBody>
            <a:bodyPr wrap="none" rtlCol="0">
              <a:spAutoFit/>
            </a:bodyPr>
            <a:lstStyle/>
            <a:p>
              <a:r>
                <a:rPr lang="ru-RU" sz="2200" dirty="0">
                  <a:latin typeface="Proxima Nova Rg" panose="02000506030000020004" pitchFamily="50" charset="0"/>
                </a:rPr>
                <a:t>Входы</a:t>
              </a:r>
            </a:p>
          </p:txBody>
        </p:sp>
      </p:grpSp>
      <p:sp>
        <p:nvSpPr>
          <p:cNvPr id="36" name="Стрелка вправо 17">
            <a:extLst>
              <a:ext uri="{FF2B5EF4-FFF2-40B4-BE49-F238E27FC236}">
                <a16:creationId xmlns:a16="http://schemas.microsoft.com/office/drawing/2014/main" xmlns="" id="{902BC01D-AA3F-4A6B-B372-8C46260C4890}"/>
              </a:ext>
            </a:extLst>
          </p:cNvPr>
          <p:cNvSpPr/>
          <p:nvPr/>
        </p:nvSpPr>
        <p:spPr>
          <a:xfrm>
            <a:off x="4377039" y="3533034"/>
            <a:ext cx="726598" cy="686424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B4C2BBAC-83D4-4780-88DB-5B265EE1643B}"/>
              </a:ext>
            </a:extLst>
          </p:cNvPr>
          <p:cNvSpPr txBox="1"/>
          <p:nvPr/>
        </p:nvSpPr>
        <p:spPr>
          <a:xfrm>
            <a:off x="2357640" y="3491526"/>
            <a:ext cx="1596912" cy="769441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200" dirty="0">
                <a:latin typeface="Proxima Nova Rg" panose="02000506030000020004" pitchFamily="50" charset="0"/>
              </a:rPr>
              <a:t>Логика</a:t>
            </a:r>
          </a:p>
          <a:p>
            <a:pPr algn="ctr"/>
            <a:r>
              <a:rPr lang="ru-RU" sz="2200" dirty="0">
                <a:latin typeface="Proxima Nova Rg" panose="02000506030000020004" pitchFamily="50" charset="0"/>
              </a:rPr>
              <a:t>переходов</a:t>
            </a:r>
          </a:p>
        </p:txBody>
      </p:sp>
      <p:sp>
        <p:nvSpPr>
          <p:cNvPr id="40" name="Стрелка вправо 16">
            <a:extLst>
              <a:ext uri="{FF2B5EF4-FFF2-40B4-BE49-F238E27FC236}">
                <a16:creationId xmlns:a16="http://schemas.microsoft.com/office/drawing/2014/main" xmlns="" id="{5DE15C49-A9CD-4AD3-B6B1-D9EEB05462BA}"/>
              </a:ext>
            </a:extLst>
          </p:cNvPr>
          <p:cNvSpPr/>
          <p:nvPr/>
        </p:nvSpPr>
        <p:spPr>
          <a:xfrm>
            <a:off x="7036271" y="3612964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xmlns="" id="{F87163A6-3900-44DD-990B-599747248282}"/>
              </a:ext>
            </a:extLst>
          </p:cNvPr>
          <p:cNvSpPr/>
          <p:nvPr/>
        </p:nvSpPr>
        <p:spPr>
          <a:xfrm>
            <a:off x="5219053" y="3180588"/>
            <a:ext cx="1626526" cy="1389725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A8AC9ADF-6D11-4E92-8884-0138567792DB}"/>
              </a:ext>
            </a:extLst>
          </p:cNvPr>
          <p:cNvSpPr txBox="1"/>
          <p:nvPr/>
        </p:nvSpPr>
        <p:spPr>
          <a:xfrm>
            <a:off x="5263864" y="3336841"/>
            <a:ext cx="1524776" cy="769441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200" dirty="0">
                <a:latin typeface="Proxima Nova Rg" panose="02000506030000020004" pitchFamily="50" charset="0"/>
              </a:rPr>
              <a:t>Текущее</a:t>
            </a:r>
          </a:p>
          <a:p>
            <a:pPr algn="ctr"/>
            <a:r>
              <a:rPr lang="ru-RU" sz="2200" dirty="0">
                <a:latin typeface="Proxima Nova Rg" panose="02000506030000020004" pitchFamily="50" charset="0"/>
              </a:rPr>
              <a:t>состояние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D3DFDBFF-3378-4897-ADA0-DE8A069B33E2}"/>
              </a:ext>
            </a:extLst>
          </p:cNvPr>
          <p:cNvSpPr txBox="1"/>
          <p:nvPr/>
        </p:nvSpPr>
        <p:spPr>
          <a:xfrm>
            <a:off x="8269911" y="3476136"/>
            <a:ext cx="1479892" cy="769441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200" dirty="0">
                <a:latin typeface="Proxima Nova Rg" panose="02000506030000020004" pitchFamily="50" charset="0"/>
              </a:rPr>
              <a:t>Выходная</a:t>
            </a:r>
          </a:p>
          <a:p>
            <a:pPr algn="ctr"/>
            <a:r>
              <a:rPr lang="ru-RU" sz="2200" dirty="0">
                <a:latin typeface="Proxima Nova Rg" panose="02000506030000020004" pitchFamily="50" charset="0"/>
              </a:rPr>
              <a:t>логика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xmlns="" id="{125A4DB6-DCF4-4322-9AF2-CFC729C6F497}"/>
              </a:ext>
            </a:extLst>
          </p:cNvPr>
          <p:cNvGrpSpPr/>
          <p:nvPr/>
        </p:nvGrpSpPr>
        <p:grpSpPr>
          <a:xfrm>
            <a:off x="10256846" y="3180588"/>
            <a:ext cx="1539529" cy="1372848"/>
            <a:chOff x="10392565" y="3409188"/>
            <a:chExt cx="1539529" cy="1372848"/>
          </a:xfrm>
        </p:grpSpPr>
        <p:sp>
          <p:nvSpPr>
            <p:cNvPr id="47" name="Стрелка вправо 12">
              <a:extLst>
                <a:ext uri="{FF2B5EF4-FFF2-40B4-BE49-F238E27FC236}">
                  <a16:creationId xmlns:a16="http://schemas.microsoft.com/office/drawing/2014/main" xmlns="" id="{CBB35ED3-E49E-41BC-A748-B023EAFD8D7D}"/>
                </a:ext>
              </a:extLst>
            </p:cNvPr>
            <p:cNvSpPr/>
            <p:nvPr/>
          </p:nvSpPr>
          <p:spPr>
            <a:xfrm>
              <a:off x="10392565" y="3409188"/>
              <a:ext cx="1539529" cy="1372848"/>
            </a:xfrm>
            <a:prstGeom prst="rightArrow">
              <a:avLst/>
            </a:prstGeom>
            <a:solidFill>
              <a:srgbClr val="FFF2C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7BC3714F-1EB7-407A-A28A-E82AA8F2378C}"/>
                </a:ext>
              </a:extLst>
            </p:cNvPr>
            <p:cNvSpPr txBox="1"/>
            <p:nvPr/>
          </p:nvSpPr>
          <p:spPr>
            <a:xfrm>
              <a:off x="10501587" y="3874014"/>
              <a:ext cx="122180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200" dirty="0">
                  <a:latin typeface="Proxima Nova Rg" panose="02000506030000020004" pitchFamily="50" charset="0"/>
                </a:rPr>
                <a:t>Выходы</a:t>
              </a:r>
            </a:p>
          </p:txBody>
        </p:sp>
      </p:grpSp>
      <p:sp>
        <p:nvSpPr>
          <p:cNvPr id="49" name="Стрелка: развернутая 70">
            <a:extLst>
              <a:ext uri="{FF2B5EF4-FFF2-40B4-BE49-F238E27FC236}">
                <a16:creationId xmlns:a16="http://schemas.microsoft.com/office/drawing/2014/main" xmlns="" id="{1F0CAFC7-3FCC-4635-88E6-2F1A75A3FC8D}"/>
              </a:ext>
            </a:extLst>
          </p:cNvPr>
          <p:cNvSpPr/>
          <p:nvPr/>
        </p:nvSpPr>
        <p:spPr>
          <a:xfrm flipH="1">
            <a:off x="2860663" y="2265024"/>
            <a:ext cx="4677041" cy="126801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0"/>
              <a:gd name="adj5" fmla="val 63582"/>
            </a:avLst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Стрелка: развернутая 71">
            <a:extLst>
              <a:ext uri="{FF2B5EF4-FFF2-40B4-BE49-F238E27FC236}">
                <a16:creationId xmlns:a16="http://schemas.microsoft.com/office/drawing/2014/main" xmlns="" id="{A83DE640-DA0C-4A23-B926-A04695414517}"/>
              </a:ext>
            </a:extLst>
          </p:cNvPr>
          <p:cNvSpPr/>
          <p:nvPr/>
        </p:nvSpPr>
        <p:spPr>
          <a:xfrm rot="10800000" flipH="1">
            <a:off x="762001" y="4283046"/>
            <a:ext cx="8709660" cy="126801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0"/>
              <a:gd name="adj5" fmla="val 62981"/>
            </a:avLst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2" name="Picture 8">
            <a:extLst>
              <a:ext uri="{FF2B5EF4-FFF2-40B4-BE49-F238E27FC236}">
                <a16:creationId xmlns:a16="http://schemas.microsoft.com/office/drawing/2014/main" xmlns="" id="{7F80593C-E7FE-49DC-9D5C-D868A5958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865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00" y="694800"/>
            <a:ext cx="10515600" cy="387798"/>
          </a:xfrm>
        </p:spPr>
        <p:txBody>
          <a:bodyPr>
            <a:normAutofit fontScale="90000"/>
          </a:bodyPr>
          <a:lstStyle/>
          <a:p>
            <a:r>
              <a:rPr lang="ru-RU" dirty="0"/>
              <a:t>УПРАЖНЕНИЕ </a:t>
            </a:r>
            <a:r>
              <a:rPr lang="en-US" dirty="0"/>
              <a:t>12_SNAIL_FSM</a:t>
            </a:r>
            <a:r>
              <a:rPr lang="ru-RU" dirty="0"/>
              <a:t>. </a:t>
            </a:r>
            <a:r>
              <a:rPr lang="en-US" dirty="0"/>
              <a:t>SNAIL_MEALY_FSM</a:t>
            </a:r>
            <a:br>
              <a:rPr lang="en-US" dirty="0"/>
            </a:br>
            <a:endParaRPr lang="ru-RU" dirty="0"/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xmlns="" id="{12870410-1F70-4470-9680-CDA5BBD5227F}"/>
              </a:ext>
            </a:extLst>
          </p:cNvPr>
          <p:cNvSpPr txBox="1">
            <a:spLocks/>
          </p:cNvSpPr>
          <p:nvPr/>
        </p:nvSpPr>
        <p:spPr>
          <a:xfrm>
            <a:off x="663226" y="414590"/>
            <a:ext cx="10047869" cy="2621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Proxima Nova Rg" panose="02000506030000020004" pitchFamily="50" charset="0"/>
              </a:rPr>
              <a:t>КОНЦЕПЦИЯ КОНЕЧНОГО АВТОМАТА В ЦИФРОВОЙ ЭЛЕКТРОНИКЕ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5542" y="1540616"/>
            <a:ext cx="4831557" cy="553998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Описание кодирования состояний конечного автомата </a:t>
            </a:r>
          </a:p>
        </p:txBody>
      </p:sp>
      <p:cxnSp>
        <p:nvCxnSpPr>
          <p:cNvPr id="13" name="Прямая со стрелкой 12"/>
          <p:cNvCxnSpPr>
            <a:cxnSpLocks/>
            <a:stCxn id="12" idx="1"/>
          </p:cNvCxnSpPr>
          <p:nvPr/>
        </p:nvCxnSpPr>
        <p:spPr>
          <a:xfrm flipH="1">
            <a:off x="2939143" y="1817615"/>
            <a:ext cx="3916399" cy="73501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729885" y="3629497"/>
            <a:ext cx="4831557" cy="784830"/>
          </a:xfrm>
          <a:prstGeom prst="rect">
            <a:avLst/>
          </a:prstGeom>
          <a:noFill/>
          <a:ln w="28575">
            <a:solidFill>
              <a:srgbClr val="E44F41"/>
            </a:solidFill>
          </a:ln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Proxima Nova Rg" panose="02000506030000020004" pitchFamily="50" charset="0"/>
              </a:rPr>
              <a:t>Описание триггера, хранящего в себе состояние конечного автомата. Оно обновляется каждый такт из </a:t>
            </a:r>
            <a:r>
              <a:rPr lang="en-US" sz="1500" dirty="0" err="1">
                <a:latin typeface="Proxima Nova Rg" panose="02000506030000020004" pitchFamily="50" charset="0"/>
              </a:rPr>
              <a:t>next_state</a:t>
            </a:r>
            <a:r>
              <a:rPr lang="ru-RU" sz="1500" dirty="0">
                <a:latin typeface="Proxima Nova Rg" panose="02000506030000020004" pitchFamily="50" charset="0"/>
              </a:rPr>
              <a:t>.</a:t>
            </a:r>
          </a:p>
        </p:txBody>
      </p:sp>
      <p:cxnSp>
        <p:nvCxnSpPr>
          <p:cNvPr id="25" name="Прямая со стрелкой 24"/>
          <p:cNvCxnSpPr>
            <a:cxnSpLocks/>
            <a:stCxn id="24" idx="1"/>
          </p:cNvCxnSpPr>
          <p:nvPr/>
        </p:nvCxnSpPr>
        <p:spPr>
          <a:xfrm flipH="1">
            <a:off x="5462116" y="4021912"/>
            <a:ext cx="1267769" cy="3924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F2105BD-A42D-4909-AA31-DDAC80AE3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441" y="498659"/>
            <a:ext cx="2782834" cy="632778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63226" y="1759755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typedef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enum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bit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S0 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1'd0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S1 = </a:t>
            </a:r>
            <a:r>
              <a:rPr lang="en-US" sz="1600" dirty="0">
                <a:solidFill>
                  <a:srgbClr val="098658"/>
                </a:solidFill>
                <a:latin typeface="JetBrainsMonoNL NF"/>
              </a:rPr>
              <a:t>1'd1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}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state_e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state_e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state,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>
                <a:solidFill>
                  <a:srgbClr val="008000"/>
                </a:solidFill>
                <a:latin typeface="JetBrainsMonoNL NF"/>
              </a:rPr>
              <a:t>// State register</a:t>
            </a:r>
            <a:endParaRPr lang="en-US" sz="1600" dirty="0">
              <a:solidFill>
                <a:srgbClr val="000000"/>
              </a:solidFill>
              <a:latin typeface="JetBrainsMonoNL NF"/>
            </a:endParaRP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always_ff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@ (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posedge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JetBrainsMonoNL NF"/>
              </a:rPr>
              <a:t>clk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or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posedge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rst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rst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  state &lt;= S0;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JetBrainsMonoNL NF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en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>          state &lt;= </a:t>
            </a:r>
            <a:r>
              <a:rPr lang="en-US" sz="1600" dirty="0" err="1">
                <a:solidFill>
                  <a:srgbClr val="000000"/>
                </a:solidFill>
                <a:latin typeface="JetBrainsMonoNL NF"/>
              </a:rPr>
              <a:t>next_state</a:t>
            </a:r>
            <a:r>
              <a:rPr lang="en-US" sz="1600" dirty="0">
                <a:solidFill>
                  <a:srgbClr val="000000"/>
                </a:solidFill>
                <a:latin typeface="JetBrainsMonoNL NF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JetBrainsMonoNL NF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JetBrainsMonoNL NF"/>
              </a:rPr>
            </a:br>
            <a:endParaRPr lang="en-US" sz="1600" b="0" dirty="0">
              <a:solidFill>
                <a:srgbClr val="000000"/>
              </a:solidFill>
              <a:effectLst/>
              <a:latin typeface="JetBrainsMonoNL NF"/>
            </a:endParaRPr>
          </a:p>
        </p:txBody>
      </p:sp>
    </p:spTree>
    <p:extLst>
      <p:ext uri="{BB962C8B-B14F-4D97-AF65-F5344CB8AC3E}">
        <p14:creationId xmlns:p14="http://schemas.microsoft.com/office/powerpoint/2010/main" val="14060678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9321</TotalTime>
  <Words>2123</Words>
  <Application>Microsoft Office PowerPoint</Application>
  <PresentationFormat>Произвольный</PresentationFormat>
  <Paragraphs>715</Paragraphs>
  <Slides>56</Slides>
  <Notes>55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56</vt:i4>
      </vt:variant>
    </vt:vector>
  </HeadingPairs>
  <TitlesOfParts>
    <vt:vector size="68" baseType="lpstr">
      <vt:lpstr>Arial</vt:lpstr>
      <vt:lpstr>Proxima Nova Rg</vt:lpstr>
      <vt:lpstr>Wingdings</vt:lpstr>
      <vt:lpstr>Consolas</vt:lpstr>
      <vt:lpstr>Futura PT Light</vt:lpstr>
      <vt:lpstr>Futura PT Book</vt:lpstr>
      <vt:lpstr>Proxima Nova Semibold</vt:lpstr>
      <vt:lpstr>Proxima Nova Extrabold</vt:lpstr>
      <vt:lpstr>JetBrainsMonoNL NF</vt:lpstr>
      <vt:lpstr>Google Sans</vt:lpstr>
      <vt:lpstr>Calibri</vt:lpstr>
      <vt:lpstr>Тема Office</vt:lpstr>
      <vt:lpstr>Презентация PowerPoint</vt:lpstr>
      <vt:lpstr>Презентация PowerPoint</vt:lpstr>
      <vt:lpstr>КОНЕЧНЫЕ АВТОМАТЫ</vt:lpstr>
      <vt:lpstr>КОНЕЧНЫЕ АВТОМАТЫ. HDL-ОПИСАНИЕ</vt:lpstr>
      <vt:lpstr>УПРАЖНЕНИЕ 12_SNAIL_FSM </vt:lpstr>
      <vt:lpstr>УПРАЖНЕНИЕ 12_SNAIL_FSM </vt:lpstr>
      <vt:lpstr>УПРАЖНЕНИЕ 12_SNAIL_FSM </vt:lpstr>
      <vt:lpstr>КОНЕЧНЫЕ АВТОМАТЫ. АВТОМАТ МИЛИ</vt:lpstr>
      <vt:lpstr>УПРАЖНЕНИЕ 12_SNAIL_FSM. SNAIL_MEALY_FSM </vt:lpstr>
      <vt:lpstr>УПРАЖНЕНИЕ 12_SNAIL_FSM. SNAIL_MEALY_FSM </vt:lpstr>
      <vt:lpstr>КОНЕЧНЫЕ АВТОМАТЫ. АВТОМАТ МУРА</vt:lpstr>
      <vt:lpstr>УПРАЖНЕНИЕ 12_SNAIL_FSM. SNAIL_MOORE_FSM </vt:lpstr>
      <vt:lpstr>УПРАЖНЕНИЕ 12_SNAIL_FSM </vt:lpstr>
      <vt:lpstr>КОНЕЧНЫЕ АВТОМАТЫ. ИСТОЧНИКИ  ИНФОРМАЦИИ  </vt:lpstr>
      <vt:lpstr>КОНЕЧНЫЕ АВТОМАТЫ. КОДИРОВАНИЕ </vt:lpstr>
      <vt:lpstr>КОНЕЧНЫЕ АВТОМАТЫ. ИСТОЧНИКИ ИНФОРМАЦИИ  </vt:lpstr>
      <vt:lpstr>КОНЕЧНЫЕ АВТОМАТЫ.  ONE ALWAYS BLOCK FSM </vt:lpstr>
      <vt:lpstr>КОНЕЧНЫЕ АВТОМАТЫ.  TWO ALWAYS BLOCK FSM</vt:lpstr>
      <vt:lpstr>КОНЕЧНЫЕ АВТОМАТЫ.  TWO ALWAYS BLOCK FSM</vt:lpstr>
      <vt:lpstr>КОНЕЧНЫЕ АВТОМАТЫ.  FOUR ALWAYS BLOCK FSM </vt:lpstr>
      <vt:lpstr>КОНЕЧНЫЕ АВТОМАТЫ. ENUM </vt:lpstr>
      <vt:lpstr>КОНЕЧНЫЕ АВТОМАТЫ. РЕГИСТР  СОСТОЯНИЯ</vt:lpstr>
      <vt:lpstr>КОНЕЧНЫЕ АВТОМАТЫ. ЧИТАЕМОСТЬ </vt:lpstr>
      <vt:lpstr>КОНЕЧНЫЕ АВТОМАТЫ. ПЕТЛЯ В ГРАФЕ  СОСТОЯНИЙ </vt:lpstr>
      <vt:lpstr>УПРАЖНЕНИЕ 14_GAME</vt:lpstr>
      <vt:lpstr>УПРАЖНЕНИЕ 14_GAME. GAME_TOP</vt:lpstr>
      <vt:lpstr>УПРАЖНЕНИЕ 14_GAME. СПРАЙТОВАЯ  ГРАФИКА</vt:lpstr>
      <vt:lpstr>УПРАЖНЕНИЕ 14_GAME. GAME_TOP</vt:lpstr>
      <vt:lpstr>УПРАЖНЕНИЕ 14_GAME. GAME_TOP</vt:lpstr>
      <vt:lpstr>УПРАЖНЕНИЕ 14_GAME. GAME_TOP</vt:lpstr>
      <vt:lpstr>УПРАЖНЕНИЕ 14_GAME. GAME_TOP</vt:lpstr>
      <vt:lpstr>УПРАЖНЕНИЕ 14_GAME. GAME_TOP</vt:lpstr>
      <vt:lpstr>УПРАЖНЕНИЕ 14_GAME. GAME_TOP</vt:lpstr>
      <vt:lpstr>УПРАЖНЕНИЕ 14_GAME. GAME_TOP</vt:lpstr>
      <vt:lpstr>УПРАЖНЕНИЕ 14_GAME. GAME_MIXER</vt:lpstr>
      <vt:lpstr>УПРАЖНЕНИЕ 14_GAME. GAME_TOP</vt:lpstr>
      <vt:lpstr>УПРАЖНЕНИЕ 14_GAME. GAME_MASTER_FSM</vt:lpstr>
      <vt:lpstr>УПРАЖНЕНИЕ 14_GAME. GAME_MASTER_FSM</vt:lpstr>
      <vt:lpstr>УПРАЖНЕНИЕ 14_GAME. GAME_MASTER_FSM</vt:lpstr>
      <vt:lpstr>УПРАЖНЕНИЕ 14_GAME. GAME_MASTER_FSM</vt:lpstr>
      <vt:lpstr>УПРАЖНЕНИЕ 14_GAME. GAME_MASTER_FSM</vt:lpstr>
      <vt:lpstr>УПРАЖНЕНИЕ 14_GAME. GAME_СONFIG</vt:lpstr>
      <vt:lpstr>УПРАЖНЕНИЕ 14_GAME. RANDOM</vt:lpstr>
      <vt:lpstr>ГЕНЕРАЦИЯ ПСЕВДОСЛУЧАЙНОЙ  ПОСЛЕДОВАТЕЛЬНОСТИ ЧИСЕЛ В RTL </vt:lpstr>
      <vt:lpstr>ГЕНЕРАЦИЯ ПСЕВДОСЛУЧАЙНОЙ  ПОСЛЕДОВАТЕЛЬНОСТИ ЧИСЕЛ В RTL </vt:lpstr>
      <vt:lpstr>ГЕНЕРАЦИЯ ПСЕВДОСЛУЧАЙНОЙ  ПОСЛЕДОВАТЕЛЬНОСТИ ЧИСЕЛ В RTL </vt:lpstr>
      <vt:lpstr>LINEAR FEEDBACK SHIFT REGISTER</vt:lpstr>
      <vt:lpstr>LINEAR FEEDBACK SHIFT REGISTER</vt:lpstr>
      <vt:lpstr>LINEAR FEEDBACK SHIFT REGISTER</vt:lpstr>
      <vt:lpstr>LINEAR FEEDBACK SHIFT REGISTER</vt:lpstr>
      <vt:lpstr>LINEAR FEEDBACK SHIFT REGISTER</vt:lpstr>
      <vt:lpstr>LINEAR FEEDBACK SHIFT REGISTER</vt:lpstr>
      <vt:lpstr>LINEAR FEEDBACK SHIFT REGISTER</vt:lpstr>
      <vt:lpstr>LINEAR FEEDBACK SHIFT REGISTER</vt:lpstr>
      <vt:lpstr>LINEAR FEEDBACK SHIFT REGISTER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root</cp:lastModifiedBy>
  <cp:revision>198</cp:revision>
  <dcterms:created xsi:type="dcterms:W3CDTF">2022-09-02T11:18:13Z</dcterms:created>
  <dcterms:modified xsi:type="dcterms:W3CDTF">2024-10-24T10:46:18Z</dcterms:modified>
</cp:coreProperties>
</file>

<file path=docProps/thumbnail.jpeg>
</file>